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Raleway"/>
      <p:regular r:id="rId27"/>
      <p:bold r:id="rId28"/>
      <p:italic r:id="rId29"/>
      <p:boldItalic r:id="rId30"/>
    </p:embeddedFont>
    <p:embeddedFont>
      <p:font typeface="Nunito"/>
      <p:regular r:id="rId31"/>
      <p:bold r:id="rId32"/>
      <p:italic r:id="rId33"/>
      <p:boldItalic r:id="rId34"/>
    </p:embeddedFont>
    <p:embeddedFont>
      <p:font typeface="Lato"/>
      <p:regular r:id="rId35"/>
      <p:bold r:id="rId36"/>
      <p:italic r:id="rId37"/>
      <p:boldItalic r:id="rId38"/>
    </p:embeddedFont>
    <p:embeddedFont>
      <p:font typeface="Maven Pro"/>
      <p:regular r:id="rId39"/>
      <p:bold r:id="rId40"/>
    </p:embeddedFont>
    <p:embeddedFont>
      <p:font typeface="Oswald"/>
      <p:regular r:id="rId41"/>
      <p:bold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avenPro-bold.fntdata"/><Relationship Id="rId20" Type="http://schemas.openxmlformats.org/officeDocument/2006/relationships/slide" Target="slides/slide14.xml"/><Relationship Id="rId42" Type="http://schemas.openxmlformats.org/officeDocument/2006/relationships/font" Target="fonts/Oswald-bold.fntdata"/><Relationship Id="rId41" Type="http://schemas.openxmlformats.org/officeDocument/2006/relationships/font" Target="fonts/Oswald-regular.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aleway-bold.fntdata"/><Relationship Id="rId27" Type="http://schemas.openxmlformats.org/officeDocument/2006/relationships/font" Target="fonts/Raleway-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Raleway-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Nunito-regular.fntdata"/><Relationship Id="rId30" Type="http://schemas.openxmlformats.org/officeDocument/2006/relationships/font" Target="fonts/Raleway-boldItalic.fntdata"/><Relationship Id="rId11" Type="http://schemas.openxmlformats.org/officeDocument/2006/relationships/slide" Target="slides/slide5.xml"/><Relationship Id="rId33" Type="http://schemas.openxmlformats.org/officeDocument/2006/relationships/font" Target="fonts/Nunito-italic.fntdata"/><Relationship Id="rId10" Type="http://schemas.openxmlformats.org/officeDocument/2006/relationships/slide" Target="slides/slide4.xml"/><Relationship Id="rId32" Type="http://schemas.openxmlformats.org/officeDocument/2006/relationships/font" Target="fonts/Nunito-bold.fntdata"/><Relationship Id="rId13" Type="http://schemas.openxmlformats.org/officeDocument/2006/relationships/slide" Target="slides/slide7.xml"/><Relationship Id="rId35" Type="http://schemas.openxmlformats.org/officeDocument/2006/relationships/font" Target="fonts/Lato-regular.fntdata"/><Relationship Id="rId12" Type="http://schemas.openxmlformats.org/officeDocument/2006/relationships/slide" Target="slides/slide6.xml"/><Relationship Id="rId34" Type="http://schemas.openxmlformats.org/officeDocument/2006/relationships/font" Target="fonts/Nunito-boldItalic.fntdata"/><Relationship Id="rId15" Type="http://schemas.openxmlformats.org/officeDocument/2006/relationships/slide" Target="slides/slide9.xml"/><Relationship Id="rId37" Type="http://schemas.openxmlformats.org/officeDocument/2006/relationships/font" Target="fonts/Lato-italic.fntdata"/><Relationship Id="rId14" Type="http://schemas.openxmlformats.org/officeDocument/2006/relationships/slide" Target="slides/slide8.xml"/><Relationship Id="rId36" Type="http://schemas.openxmlformats.org/officeDocument/2006/relationships/font" Target="fonts/Lato-bold.fntdata"/><Relationship Id="rId17" Type="http://schemas.openxmlformats.org/officeDocument/2006/relationships/slide" Target="slides/slide11.xml"/><Relationship Id="rId39" Type="http://schemas.openxmlformats.org/officeDocument/2006/relationships/font" Target="fonts/MavenPro-regular.fntdata"/><Relationship Id="rId16" Type="http://schemas.openxmlformats.org/officeDocument/2006/relationships/slide" Target="slides/slide10.xml"/><Relationship Id="rId38" Type="http://schemas.openxmlformats.org/officeDocument/2006/relationships/font" Target="fonts/Lat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cc8027f46e_1_26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cc8027f46e_1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cc39831f6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cc39831f6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106752" rtl="0" algn="just">
              <a:lnSpc>
                <a:spcPct val="109420"/>
              </a:lnSpc>
              <a:spcBef>
                <a:spcPts val="1162"/>
              </a:spcBef>
              <a:spcAft>
                <a:spcPts val="0"/>
              </a:spcAft>
              <a:buClr>
                <a:schemeClr val="dk1"/>
              </a:buClr>
              <a:buSzPts val="1100"/>
              <a:buFont typeface="Arial"/>
              <a:buNone/>
            </a:pPr>
            <a:r>
              <a:t/>
            </a:r>
            <a:endParaRPr sz="797">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cc39831f6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cc39831f6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506" lvl="0" marL="0" marR="109698" rtl="0" algn="l">
              <a:lnSpc>
                <a:spcPct val="109319"/>
              </a:lnSpc>
              <a:spcBef>
                <a:spcPts val="1323"/>
              </a:spcBef>
              <a:spcAft>
                <a:spcPts val="0"/>
              </a:spcAft>
              <a:buClr>
                <a:schemeClr val="dk1"/>
              </a:buClr>
              <a:buSzPts val="1100"/>
              <a:buFont typeface="Arial"/>
              <a:buNone/>
            </a:pPr>
            <a:r>
              <a:t/>
            </a:r>
            <a:endParaRPr sz="797">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cc39831f6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cc39831f6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cc39831f6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cc39831f6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53733" lvl="0" marL="708" marR="110204" rtl="0" algn="just">
              <a:lnSpc>
                <a:spcPct val="109261"/>
              </a:lnSpc>
              <a:spcBef>
                <a:spcPts val="119"/>
              </a:spcBef>
              <a:spcAft>
                <a:spcPts val="0"/>
              </a:spcAft>
              <a:buClr>
                <a:schemeClr val="dk1"/>
              </a:buClr>
              <a:buSzPts val="1100"/>
              <a:buFont typeface="Arial"/>
              <a:buNone/>
            </a:pPr>
            <a:r>
              <a:t/>
            </a:r>
            <a:endParaRPr sz="797">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cc39831f6b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cc39831f6b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429" lvl="0" marL="0" marR="110124" rtl="0" algn="l">
              <a:lnSpc>
                <a:spcPct val="109277"/>
              </a:lnSpc>
              <a:spcBef>
                <a:spcPts val="1328"/>
              </a:spcBef>
              <a:spcAft>
                <a:spcPts val="0"/>
              </a:spcAft>
              <a:buClr>
                <a:schemeClr val="dk1"/>
              </a:buClr>
              <a:buSzPts val="1100"/>
              <a:buFont typeface="Arial"/>
              <a:buNone/>
            </a:pPr>
            <a:r>
              <a:t/>
            </a:r>
            <a:endParaRPr sz="797">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cc39831f6b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cc39831f6b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810" lvl="0" marL="90890" marR="21046" rtl="0" algn="just">
              <a:lnSpc>
                <a:spcPct val="109318"/>
              </a:lnSpc>
              <a:spcBef>
                <a:spcPts val="1190"/>
              </a:spcBef>
              <a:spcAft>
                <a:spcPts val="0"/>
              </a:spcAft>
              <a:buClr>
                <a:schemeClr val="dk1"/>
              </a:buClr>
              <a:buSzPts val="1100"/>
              <a:buFont typeface="Arial"/>
              <a:buNone/>
            </a:pPr>
            <a:r>
              <a:t/>
            </a:r>
            <a:endParaRPr sz="797">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cc39831f6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cc39831f6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cc74e3bd22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cc74e3bd22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cc71635b5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cc71635b5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d3a96aaf37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d3a96aaf3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cc39831f6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cc39831f6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d3a96aaf3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d3a96aaf3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d3a96aaf37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d3a96aaf37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d3a96aaf3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d3a96aaf3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d3a96aaf37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d3a96aaf37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d3a96aaf37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d3a96aaf37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d3a96aaf37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d3a96aaf37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d3a96aaf37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d3a96aaf37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7ade1627a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7ade1627a6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86" name="Shape 86"/>
        <p:cNvGrpSpPr/>
        <p:nvPr/>
      </p:nvGrpSpPr>
      <p:grpSpPr>
        <a:xfrm>
          <a:off x="0" y="0"/>
          <a:ext cx="0" cy="0"/>
          <a:chOff x="0" y="0"/>
          <a:chExt cx="0" cy="0"/>
        </a:xfrm>
      </p:grpSpPr>
      <p:grpSp>
        <p:nvGrpSpPr>
          <p:cNvPr id="87" name="Google Shape;87;p14"/>
          <p:cNvGrpSpPr/>
          <p:nvPr/>
        </p:nvGrpSpPr>
        <p:grpSpPr>
          <a:xfrm>
            <a:off x="7343003" y="3409675"/>
            <a:ext cx="1691422" cy="1732548"/>
            <a:chOff x="7343003" y="3409675"/>
            <a:chExt cx="1691422" cy="1732548"/>
          </a:xfrm>
        </p:grpSpPr>
        <p:grpSp>
          <p:nvGrpSpPr>
            <p:cNvPr id="88" name="Google Shape;88;p14"/>
            <p:cNvGrpSpPr/>
            <p:nvPr/>
          </p:nvGrpSpPr>
          <p:grpSpPr>
            <a:xfrm>
              <a:off x="7343003" y="4453711"/>
              <a:ext cx="316800" cy="688513"/>
              <a:chOff x="7343003" y="4453711"/>
              <a:chExt cx="316800" cy="688513"/>
            </a:xfrm>
          </p:grpSpPr>
          <p:sp>
            <p:nvSpPr>
              <p:cNvPr id="89" name="Google Shape;89;p14"/>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 name="Google Shape;91;p14"/>
            <p:cNvGrpSpPr/>
            <p:nvPr/>
          </p:nvGrpSpPr>
          <p:grpSpPr>
            <a:xfrm>
              <a:off x="7801210" y="4105700"/>
              <a:ext cx="316800" cy="1036523"/>
              <a:chOff x="7801210" y="4105700"/>
              <a:chExt cx="316800" cy="1036523"/>
            </a:xfrm>
          </p:grpSpPr>
          <p:sp>
            <p:nvSpPr>
              <p:cNvPr id="92" name="Google Shape;92;p14"/>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4"/>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 name="Google Shape;95;p14"/>
            <p:cNvGrpSpPr/>
            <p:nvPr/>
          </p:nvGrpSpPr>
          <p:grpSpPr>
            <a:xfrm>
              <a:off x="8259418" y="3757688"/>
              <a:ext cx="316800" cy="1384535"/>
              <a:chOff x="8259418" y="3757688"/>
              <a:chExt cx="316800" cy="1384535"/>
            </a:xfrm>
          </p:grpSpPr>
          <p:sp>
            <p:nvSpPr>
              <p:cNvPr id="96" name="Google Shape;96;p14"/>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4"/>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4"/>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 name="Google Shape;100;p14"/>
            <p:cNvGrpSpPr/>
            <p:nvPr/>
          </p:nvGrpSpPr>
          <p:grpSpPr>
            <a:xfrm>
              <a:off x="8717625" y="3409675"/>
              <a:ext cx="316800" cy="1732548"/>
              <a:chOff x="8717625" y="3409675"/>
              <a:chExt cx="316800" cy="1732548"/>
            </a:xfrm>
          </p:grpSpPr>
          <p:sp>
            <p:nvSpPr>
              <p:cNvPr id="101" name="Google Shape;101;p14"/>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4"/>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4"/>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4"/>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4"/>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6" name="Google Shape;106;p14"/>
          <p:cNvGrpSpPr/>
          <p:nvPr/>
        </p:nvGrpSpPr>
        <p:grpSpPr>
          <a:xfrm>
            <a:off x="5043503" y="0"/>
            <a:ext cx="3814072" cy="3839102"/>
            <a:chOff x="5043503" y="0"/>
            <a:chExt cx="3814072" cy="3839102"/>
          </a:xfrm>
        </p:grpSpPr>
        <p:sp>
          <p:nvSpPr>
            <p:cNvPr id="107" name="Google Shape;107;p14"/>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4"/>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 name="Google Shape;109;p14"/>
            <p:cNvGrpSpPr/>
            <p:nvPr/>
          </p:nvGrpSpPr>
          <p:grpSpPr>
            <a:xfrm>
              <a:off x="7647812" y="2704283"/>
              <a:ext cx="635219" cy="635219"/>
              <a:chOff x="6725724" y="2701260"/>
              <a:chExt cx="1208101" cy="1208100"/>
            </a:xfrm>
          </p:grpSpPr>
          <p:sp>
            <p:nvSpPr>
              <p:cNvPr id="110" name="Google Shape;110;p14"/>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4"/>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4"/>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4"/>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 name="Google Shape;114;p14"/>
            <p:cNvGrpSpPr/>
            <p:nvPr/>
          </p:nvGrpSpPr>
          <p:grpSpPr>
            <a:xfrm>
              <a:off x="7952720" y="179238"/>
              <a:ext cx="873165" cy="873003"/>
              <a:chOff x="7754428" y="208725"/>
              <a:chExt cx="541800" cy="541800"/>
            </a:xfrm>
          </p:grpSpPr>
          <p:sp>
            <p:nvSpPr>
              <p:cNvPr id="115" name="Google Shape;115;p14"/>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4"/>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 name="Google Shape;117;p14"/>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4"/>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4"/>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4"/>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4"/>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4"/>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 name="Google Shape;123;p14"/>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4" name="Google Shape;124;p14"/>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25" name="Google Shape;125;p1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26" name="Shape 126"/>
        <p:cNvGrpSpPr/>
        <p:nvPr/>
      </p:nvGrpSpPr>
      <p:grpSpPr>
        <a:xfrm>
          <a:off x="0" y="0"/>
          <a:ext cx="0" cy="0"/>
          <a:chOff x="0" y="0"/>
          <a:chExt cx="0" cy="0"/>
        </a:xfrm>
      </p:grpSpPr>
      <p:grpSp>
        <p:nvGrpSpPr>
          <p:cNvPr id="127" name="Google Shape;127;p15"/>
          <p:cNvGrpSpPr/>
          <p:nvPr/>
        </p:nvGrpSpPr>
        <p:grpSpPr>
          <a:xfrm>
            <a:off x="146769" y="3406"/>
            <a:ext cx="1233215" cy="1384535"/>
            <a:chOff x="146769" y="3406"/>
            <a:chExt cx="1233215" cy="1384535"/>
          </a:xfrm>
        </p:grpSpPr>
        <p:grpSp>
          <p:nvGrpSpPr>
            <p:cNvPr id="128" name="Google Shape;128;p15"/>
            <p:cNvGrpSpPr/>
            <p:nvPr/>
          </p:nvGrpSpPr>
          <p:grpSpPr>
            <a:xfrm>
              <a:off x="1063183" y="3406"/>
              <a:ext cx="316800" cy="688513"/>
              <a:chOff x="1063183" y="3406"/>
              <a:chExt cx="316800" cy="688513"/>
            </a:xfrm>
          </p:grpSpPr>
          <p:sp>
            <p:nvSpPr>
              <p:cNvPr id="129" name="Google Shape;129;p15"/>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5"/>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 name="Google Shape;131;p15"/>
            <p:cNvGrpSpPr/>
            <p:nvPr/>
          </p:nvGrpSpPr>
          <p:grpSpPr>
            <a:xfrm>
              <a:off x="604976" y="3406"/>
              <a:ext cx="316800" cy="1036524"/>
              <a:chOff x="604976" y="3406"/>
              <a:chExt cx="316800" cy="1036524"/>
            </a:xfrm>
          </p:grpSpPr>
          <p:sp>
            <p:nvSpPr>
              <p:cNvPr id="132" name="Google Shape;132;p15"/>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5"/>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5"/>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15"/>
            <p:cNvGrpSpPr/>
            <p:nvPr/>
          </p:nvGrpSpPr>
          <p:grpSpPr>
            <a:xfrm>
              <a:off x="146769" y="3406"/>
              <a:ext cx="316800" cy="1384535"/>
              <a:chOff x="146769" y="3406"/>
              <a:chExt cx="316800" cy="1384535"/>
            </a:xfrm>
          </p:grpSpPr>
          <p:sp>
            <p:nvSpPr>
              <p:cNvPr id="136" name="Google Shape;136;p15"/>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5"/>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5"/>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5"/>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0" name="Google Shape;140;p15"/>
          <p:cNvGrpSpPr/>
          <p:nvPr/>
        </p:nvGrpSpPr>
        <p:grpSpPr>
          <a:xfrm>
            <a:off x="6775084" y="2904008"/>
            <a:ext cx="2186148" cy="2239500"/>
            <a:chOff x="6775084" y="2904008"/>
            <a:chExt cx="2186148" cy="2239500"/>
          </a:xfrm>
        </p:grpSpPr>
        <p:grpSp>
          <p:nvGrpSpPr>
            <p:cNvPr id="141" name="Google Shape;141;p15"/>
            <p:cNvGrpSpPr/>
            <p:nvPr/>
          </p:nvGrpSpPr>
          <p:grpSpPr>
            <a:xfrm>
              <a:off x="6775084" y="4253708"/>
              <a:ext cx="409500" cy="889800"/>
              <a:chOff x="6775084" y="4253708"/>
              <a:chExt cx="409500" cy="889800"/>
            </a:xfrm>
          </p:grpSpPr>
          <p:sp>
            <p:nvSpPr>
              <p:cNvPr id="142" name="Google Shape;142;p15"/>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5"/>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 name="Google Shape;144;p15"/>
            <p:cNvGrpSpPr/>
            <p:nvPr/>
          </p:nvGrpSpPr>
          <p:grpSpPr>
            <a:xfrm>
              <a:off x="7367299" y="3804008"/>
              <a:ext cx="409500" cy="1339500"/>
              <a:chOff x="7367299" y="3804008"/>
              <a:chExt cx="409500" cy="1339500"/>
            </a:xfrm>
          </p:grpSpPr>
          <p:sp>
            <p:nvSpPr>
              <p:cNvPr id="145" name="Google Shape;145;p15"/>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5"/>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5"/>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5"/>
            <p:cNvGrpSpPr/>
            <p:nvPr/>
          </p:nvGrpSpPr>
          <p:grpSpPr>
            <a:xfrm>
              <a:off x="7959516" y="3354008"/>
              <a:ext cx="409500" cy="1789500"/>
              <a:chOff x="7959516" y="3354008"/>
              <a:chExt cx="409500" cy="1789500"/>
            </a:xfrm>
          </p:grpSpPr>
          <p:sp>
            <p:nvSpPr>
              <p:cNvPr id="149" name="Google Shape;149;p15"/>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5"/>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5"/>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5"/>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 name="Google Shape;153;p15"/>
            <p:cNvGrpSpPr/>
            <p:nvPr/>
          </p:nvGrpSpPr>
          <p:grpSpPr>
            <a:xfrm>
              <a:off x="8551731" y="2904008"/>
              <a:ext cx="409500" cy="2239500"/>
              <a:chOff x="8551731" y="2904008"/>
              <a:chExt cx="409500" cy="2239500"/>
            </a:xfrm>
          </p:grpSpPr>
          <p:sp>
            <p:nvSpPr>
              <p:cNvPr id="154" name="Google Shape;154;p15"/>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5"/>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5"/>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5"/>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5"/>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9" name="Google Shape;159;p15"/>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60" name="Google Shape;160;p1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1" name="Shape 161"/>
        <p:cNvGrpSpPr/>
        <p:nvPr/>
      </p:nvGrpSpPr>
      <p:grpSpPr>
        <a:xfrm>
          <a:off x="0" y="0"/>
          <a:ext cx="0" cy="0"/>
          <a:chOff x="0" y="0"/>
          <a:chExt cx="0" cy="0"/>
        </a:xfrm>
      </p:grpSpPr>
      <p:grpSp>
        <p:nvGrpSpPr>
          <p:cNvPr id="162" name="Google Shape;162;p16"/>
          <p:cNvGrpSpPr/>
          <p:nvPr/>
        </p:nvGrpSpPr>
        <p:grpSpPr>
          <a:xfrm>
            <a:off x="625966" y="299376"/>
            <a:ext cx="999312" cy="999312"/>
            <a:chOff x="348199" y="179450"/>
            <a:chExt cx="1116300" cy="1116300"/>
          </a:xfrm>
        </p:grpSpPr>
        <p:sp>
          <p:nvSpPr>
            <p:cNvPr id="163" name="Google Shape;163;p1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 name="Google Shape;165;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6" name="Google Shape;166;p1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67" name="Google Shape;167;p1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8" name="Shape 168"/>
        <p:cNvGrpSpPr/>
        <p:nvPr/>
      </p:nvGrpSpPr>
      <p:grpSpPr>
        <a:xfrm>
          <a:off x="0" y="0"/>
          <a:ext cx="0" cy="0"/>
          <a:chOff x="0" y="0"/>
          <a:chExt cx="0" cy="0"/>
        </a:xfrm>
      </p:grpSpPr>
      <p:grpSp>
        <p:nvGrpSpPr>
          <p:cNvPr id="169" name="Google Shape;169;p17"/>
          <p:cNvGrpSpPr/>
          <p:nvPr/>
        </p:nvGrpSpPr>
        <p:grpSpPr>
          <a:xfrm>
            <a:off x="625966" y="299376"/>
            <a:ext cx="999312" cy="999312"/>
            <a:chOff x="348199" y="179450"/>
            <a:chExt cx="1116300" cy="1116300"/>
          </a:xfrm>
        </p:grpSpPr>
        <p:sp>
          <p:nvSpPr>
            <p:cNvPr id="170" name="Google Shape;170;p1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 name="Google Shape;172;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3" name="Google Shape;173;p17"/>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74" name="Google Shape;174;p17"/>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75" name="Google Shape;175;p1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6" name="Shape 176"/>
        <p:cNvGrpSpPr/>
        <p:nvPr/>
      </p:nvGrpSpPr>
      <p:grpSpPr>
        <a:xfrm>
          <a:off x="0" y="0"/>
          <a:ext cx="0" cy="0"/>
          <a:chOff x="0" y="0"/>
          <a:chExt cx="0" cy="0"/>
        </a:xfrm>
      </p:grpSpPr>
      <p:grpSp>
        <p:nvGrpSpPr>
          <p:cNvPr id="177" name="Google Shape;177;p18"/>
          <p:cNvGrpSpPr/>
          <p:nvPr/>
        </p:nvGrpSpPr>
        <p:grpSpPr>
          <a:xfrm>
            <a:off x="625966" y="299376"/>
            <a:ext cx="999312" cy="999312"/>
            <a:chOff x="348199" y="179450"/>
            <a:chExt cx="1116300" cy="1116300"/>
          </a:xfrm>
        </p:grpSpPr>
        <p:sp>
          <p:nvSpPr>
            <p:cNvPr id="178" name="Google Shape;178;p18"/>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8"/>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 name="Google Shape;180;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1" name="Google Shape;181;p1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82" name="Shape 182"/>
        <p:cNvGrpSpPr/>
        <p:nvPr/>
      </p:nvGrpSpPr>
      <p:grpSpPr>
        <a:xfrm>
          <a:off x="0" y="0"/>
          <a:ext cx="0" cy="0"/>
          <a:chOff x="0" y="0"/>
          <a:chExt cx="0" cy="0"/>
        </a:xfrm>
      </p:grpSpPr>
      <p:grpSp>
        <p:nvGrpSpPr>
          <p:cNvPr id="183" name="Google Shape;183;p19"/>
          <p:cNvGrpSpPr/>
          <p:nvPr/>
        </p:nvGrpSpPr>
        <p:grpSpPr>
          <a:xfrm>
            <a:off x="625966" y="299376"/>
            <a:ext cx="999312" cy="999312"/>
            <a:chOff x="348199" y="179450"/>
            <a:chExt cx="1116300" cy="1116300"/>
          </a:xfrm>
        </p:grpSpPr>
        <p:sp>
          <p:nvSpPr>
            <p:cNvPr id="184" name="Google Shape;184;p1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 name="Google Shape;186;p19"/>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7" name="Google Shape;187;p19"/>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88" name="Google Shape;188;p1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89" name="Shape 189"/>
        <p:cNvGrpSpPr/>
        <p:nvPr/>
      </p:nvGrpSpPr>
      <p:grpSpPr>
        <a:xfrm>
          <a:off x="0" y="0"/>
          <a:ext cx="0" cy="0"/>
          <a:chOff x="0" y="0"/>
          <a:chExt cx="0" cy="0"/>
        </a:xfrm>
      </p:grpSpPr>
      <p:grpSp>
        <p:nvGrpSpPr>
          <p:cNvPr id="190" name="Google Shape;190;p20"/>
          <p:cNvGrpSpPr/>
          <p:nvPr/>
        </p:nvGrpSpPr>
        <p:grpSpPr>
          <a:xfrm>
            <a:off x="6866714" y="1306"/>
            <a:ext cx="2267451" cy="2601690"/>
            <a:chOff x="6790514" y="1306"/>
            <a:chExt cx="2267451" cy="2601690"/>
          </a:xfrm>
        </p:grpSpPr>
        <p:grpSp>
          <p:nvGrpSpPr>
            <p:cNvPr id="191" name="Google Shape;191;p20"/>
            <p:cNvGrpSpPr/>
            <p:nvPr/>
          </p:nvGrpSpPr>
          <p:grpSpPr>
            <a:xfrm>
              <a:off x="7067465" y="1306"/>
              <a:ext cx="1990500" cy="1990200"/>
              <a:chOff x="7067465" y="1306"/>
              <a:chExt cx="1990500" cy="1990200"/>
            </a:xfrm>
          </p:grpSpPr>
          <p:sp>
            <p:nvSpPr>
              <p:cNvPr id="192" name="Google Shape;192;p20"/>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0"/>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0"/>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 name="Google Shape;195;p20"/>
            <p:cNvGrpSpPr/>
            <p:nvPr/>
          </p:nvGrpSpPr>
          <p:grpSpPr>
            <a:xfrm>
              <a:off x="8207126" y="1807996"/>
              <a:ext cx="795000" cy="795000"/>
              <a:chOff x="8207126" y="1807996"/>
              <a:chExt cx="795000" cy="795000"/>
            </a:xfrm>
          </p:grpSpPr>
          <p:sp>
            <p:nvSpPr>
              <p:cNvPr id="196" name="Google Shape;196;p20"/>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0"/>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0"/>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 name="Google Shape;199;p20"/>
            <p:cNvGrpSpPr/>
            <p:nvPr/>
          </p:nvGrpSpPr>
          <p:grpSpPr>
            <a:xfrm>
              <a:off x="6790514" y="118857"/>
              <a:ext cx="548700" cy="548700"/>
              <a:chOff x="6790514" y="118857"/>
              <a:chExt cx="548700" cy="548700"/>
            </a:xfrm>
          </p:grpSpPr>
          <p:sp>
            <p:nvSpPr>
              <p:cNvPr id="200" name="Google Shape;200;p20"/>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0"/>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2" name="Google Shape;202;p20"/>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03" name="Google Shape;203;p2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04" name="Shape 204"/>
        <p:cNvGrpSpPr/>
        <p:nvPr/>
      </p:nvGrpSpPr>
      <p:grpSpPr>
        <a:xfrm>
          <a:off x="0" y="0"/>
          <a:ext cx="0" cy="0"/>
          <a:chOff x="0" y="0"/>
          <a:chExt cx="0" cy="0"/>
        </a:xfrm>
      </p:grpSpPr>
      <p:grpSp>
        <p:nvGrpSpPr>
          <p:cNvPr id="205" name="Google Shape;205;p21"/>
          <p:cNvGrpSpPr/>
          <p:nvPr/>
        </p:nvGrpSpPr>
        <p:grpSpPr>
          <a:xfrm>
            <a:off x="625966" y="299376"/>
            <a:ext cx="999312" cy="999312"/>
            <a:chOff x="348199" y="179450"/>
            <a:chExt cx="1116300" cy="1116300"/>
          </a:xfrm>
        </p:grpSpPr>
        <p:sp>
          <p:nvSpPr>
            <p:cNvPr id="206" name="Google Shape;206;p21"/>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1"/>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 name="Google Shape;208;p21"/>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9" name="Google Shape;209;p21"/>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210" name="Google Shape;210;p21"/>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11" name="Google Shape;211;p2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12" name="Shape 212"/>
        <p:cNvGrpSpPr/>
        <p:nvPr/>
      </p:nvGrpSpPr>
      <p:grpSpPr>
        <a:xfrm>
          <a:off x="0" y="0"/>
          <a:ext cx="0" cy="0"/>
          <a:chOff x="0" y="0"/>
          <a:chExt cx="0" cy="0"/>
        </a:xfrm>
      </p:grpSpPr>
      <p:grpSp>
        <p:nvGrpSpPr>
          <p:cNvPr id="213" name="Google Shape;213;p22"/>
          <p:cNvGrpSpPr/>
          <p:nvPr/>
        </p:nvGrpSpPr>
        <p:grpSpPr>
          <a:xfrm>
            <a:off x="713373" y="3847119"/>
            <a:ext cx="825392" cy="825392"/>
            <a:chOff x="348199" y="179450"/>
            <a:chExt cx="1116300" cy="1116300"/>
          </a:xfrm>
        </p:grpSpPr>
        <p:sp>
          <p:nvSpPr>
            <p:cNvPr id="214" name="Google Shape;214;p22"/>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2"/>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 name="Google Shape;216;p22"/>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217" name="Google Shape;217;p2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218" name="Shape 218"/>
        <p:cNvGrpSpPr/>
        <p:nvPr/>
      </p:nvGrpSpPr>
      <p:grpSpPr>
        <a:xfrm>
          <a:off x="0" y="0"/>
          <a:ext cx="0" cy="0"/>
          <a:chOff x="0" y="0"/>
          <a:chExt cx="0" cy="0"/>
        </a:xfrm>
      </p:grpSpPr>
      <p:grpSp>
        <p:nvGrpSpPr>
          <p:cNvPr id="219" name="Google Shape;219;p23"/>
          <p:cNvGrpSpPr/>
          <p:nvPr/>
        </p:nvGrpSpPr>
        <p:grpSpPr>
          <a:xfrm>
            <a:off x="52" y="4099200"/>
            <a:ext cx="9144036" cy="1044300"/>
            <a:chOff x="52" y="4099200"/>
            <a:chExt cx="9144036" cy="1044300"/>
          </a:xfrm>
        </p:grpSpPr>
        <p:grpSp>
          <p:nvGrpSpPr>
            <p:cNvPr id="220" name="Google Shape;220;p23"/>
            <p:cNvGrpSpPr/>
            <p:nvPr/>
          </p:nvGrpSpPr>
          <p:grpSpPr>
            <a:xfrm>
              <a:off x="52" y="4309200"/>
              <a:ext cx="231622" cy="834300"/>
              <a:chOff x="2688737" y="4301380"/>
              <a:chExt cx="231900" cy="834300"/>
            </a:xfrm>
          </p:grpSpPr>
          <p:sp>
            <p:nvSpPr>
              <p:cNvPr id="221" name="Google Shape;221;p23"/>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3"/>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3"/>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3"/>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 name="Google Shape;225;p23"/>
            <p:cNvGrpSpPr/>
            <p:nvPr/>
          </p:nvGrpSpPr>
          <p:grpSpPr>
            <a:xfrm>
              <a:off x="371406" y="4099200"/>
              <a:ext cx="231622" cy="1044300"/>
              <a:chOff x="2688737" y="4091380"/>
              <a:chExt cx="231900" cy="1044300"/>
            </a:xfrm>
          </p:grpSpPr>
          <p:sp>
            <p:nvSpPr>
              <p:cNvPr id="226" name="Google Shape;226;p23"/>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3"/>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3"/>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3"/>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3"/>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 name="Google Shape;231;p23"/>
            <p:cNvGrpSpPr/>
            <p:nvPr/>
          </p:nvGrpSpPr>
          <p:grpSpPr>
            <a:xfrm>
              <a:off x="742761" y="4309200"/>
              <a:ext cx="231622" cy="834300"/>
              <a:chOff x="2688737" y="4301380"/>
              <a:chExt cx="231900" cy="834300"/>
            </a:xfrm>
          </p:grpSpPr>
          <p:sp>
            <p:nvSpPr>
              <p:cNvPr id="232" name="Google Shape;232;p23"/>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3"/>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3"/>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3"/>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 name="Google Shape;236;p23"/>
            <p:cNvGrpSpPr/>
            <p:nvPr/>
          </p:nvGrpSpPr>
          <p:grpSpPr>
            <a:xfrm>
              <a:off x="1114115" y="4518900"/>
              <a:ext cx="231622" cy="624600"/>
              <a:chOff x="2688737" y="4511080"/>
              <a:chExt cx="231900" cy="624600"/>
            </a:xfrm>
          </p:grpSpPr>
          <p:sp>
            <p:nvSpPr>
              <p:cNvPr id="237" name="Google Shape;237;p23"/>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3"/>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3"/>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 name="Google Shape;240;p23"/>
            <p:cNvGrpSpPr/>
            <p:nvPr/>
          </p:nvGrpSpPr>
          <p:grpSpPr>
            <a:xfrm>
              <a:off x="1856753" y="4099200"/>
              <a:ext cx="231600" cy="1044300"/>
              <a:chOff x="1856753" y="4099200"/>
              <a:chExt cx="231600" cy="1044300"/>
            </a:xfrm>
          </p:grpSpPr>
          <p:sp>
            <p:nvSpPr>
              <p:cNvPr id="241" name="Google Shape;241;p23"/>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3"/>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3"/>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3"/>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 name="Google Shape;246;p23"/>
            <p:cNvGrpSpPr/>
            <p:nvPr/>
          </p:nvGrpSpPr>
          <p:grpSpPr>
            <a:xfrm>
              <a:off x="2228107" y="4309200"/>
              <a:ext cx="231600" cy="834300"/>
              <a:chOff x="2228107" y="4309200"/>
              <a:chExt cx="231600" cy="834300"/>
            </a:xfrm>
          </p:grpSpPr>
          <p:sp>
            <p:nvSpPr>
              <p:cNvPr id="247" name="Google Shape;247;p23"/>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3"/>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3"/>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3"/>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 name="Google Shape;251;p23"/>
            <p:cNvGrpSpPr/>
            <p:nvPr/>
          </p:nvGrpSpPr>
          <p:grpSpPr>
            <a:xfrm>
              <a:off x="2599462" y="4518900"/>
              <a:ext cx="231600" cy="624600"/>
              <a:chOff x="2599462" y="4518900"/>
              <a:chExt cx="231600" cy="624600"/>
            </a:xfrm>
          </p:grpSpPr>
          <p:sp>
            <p:nvSpPr>
              <p:cNvPr id="252" name="Google Shape;252;p23"/>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3"/>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3"/>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 name="Google Shape;255;p23"/>
            <p:cNvGrpSpPr/>
            <p:nvPr/>
          </p:nvGrpSpPr>
          <p:grpSpPr>
            <a:xfrm>
              <a:off x="3342171" y="4099200"/>
              <a:ext cx="231600" cy="1044300"/>
              <a:chOff x="3342171" y="4099200"/>
              <a:chExt cx="231600" cy="1044300"/>
            </a:xfrm>
          </p:grpSpPr>
          <p:sp>
            <p:nvSpPr>
              <p:cNvPr id="256" name="Google Shape;256;p23"/>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3"/>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3"/>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3"/>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3"/>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 name="Google Shape;261;p23"/>
            <p:cNvGrpSpPr/>
            <p:nvPr/>
          </p:nvGrpSpPr>
          <p:grpSpPr>
            <a:xfrm>
              <a:off x="3713525" y="4309200"/>
              <a:ext cx="231600" cy="834300"/>
              <a:chOff x="3713525" y="4309200"/>
              <a:chExt cx="231600" cy="834300"/>
            </a:xfrm>
          </p:grpSpPr>
          <p:sp>
            <p:nvSpPr>
              <p:cNvPr id="262" name="Google Shape;262;p23"/>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3"/>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3"/>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3"/>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 name="Google Shape;266;p23"/>
            <p:cNvGrpSpPr/>
            <p:nvPr/>
          </p:nvGrpSpPr>
          <p:grpSpPr>
            <a:xfrm>
              <a:off x="1485398" y="4309200"/>
              <a:ext cx="231600" cy="834300"/>
              <a:chOff x="1485398" y="4309200"/>
              <a:chExt cx="231600" cy="834300"/>
            </a:xfrm>
          </p:grpSpPr>
          <p:sp>
            <p:nvSpPr>
              <p:cNvPr id="267" name="Google Shape;267;p23"/>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3"/>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3"/>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3"/>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 name="Google Shape;271;p23"/>
            <p:cNvGrpSpPr/>
            <p:nvPr/>
          </p:nvGrpSpPr>
          <p:grpSpPr>
            <a:xfrm>
              <a:off x="4084879" y="4518900"/>
              <a:ext cx="231600" cy="624600"/>
              <a:chOff x="4084879" y="4518900"/>
              <a:chExt cx="231600" cy="624600"/>
            </a:xfrm>
          </p:grpSpPr>
          <p:sp>
            <p:nvSpPr>
              <p:cNvPr id="272" name="Google Shape;272;p23"/>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3"/>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3"/>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 name="Google Shape;275;p23"/>
            <p:cNvGrpSpPr/>
            <p:nvPr/>
          </p:nvGrpSpPr>
          <p:grpSpPr>
            <a:xfrm>
              <a:off x="2970816" y="4309200"/>
              <a:ext cx="231600" cy="834300"/>
              <a:chOff x="2970816" y="4309200"/>
              <a:chExt cx="231600" cy="834300"/>
            </a:xfrm>
          </p:grpSpPr>
          <p:sp>
            <p:nvSpPr>
              <p:cNvPr id="276" name="Google Shape;276;p23"/>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3"/>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3"/>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3"/>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 name="Google Shape;280;p23"/>
            <p:cNvGrpSpPr/>
            <p:nvPr/>
          </p:nvGrpSpPr>
          <p:grpSpPr>
            <a:xfrm>
              <a:off x="4456234" y="4309200"/>
              <a:ext cx="231600" cy="834300"/>
              <a:chOff x="4456234" y="4309200"/>
              <a:chExt cx="231600" cy="834300"/>
            </a:xfrm>
          </p:grpSpPr>
          <p:sp>
            <p:nvSpPr>
              <p:cNvPr id="281" name="Google Shape;281;p23"/>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3"/>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3"/>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3"/>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23"/>
            <p:cNvGrpSpPr/>
            <p:nvPr/>
          </p:nvGrpSpPr>
          <p:grpSpPr>
            <a:xfrm>
              <a:off x="4827588" y="4099200"/>
              <a:ext cx="231600" cy="1044300"/>
              <a:chOff x="4827588" y="4099200"/>
              <a:chExt cx="231600" cy="1044300"/>
            </a:xfrm>
          </p:grpSpPr>
          <p:sp>
            <p:nvSpPr>
              <p:cNvPr id="286" name="Google Shape;286;p23"/>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3"/>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3"/>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3"/>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3"/>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 name="Google Shape;291;p23"/>
            <p:cNvGrpSpPr/>
            <p:nvPr/>
          </p:nvGrpSpPr>
          <p:grpSpPr>
            <a:xfrm>
              <a:off x="5198943" y="4309200"/>
              <a:ext cx="231600" cy="834300"/>
              <a:chOff x="5198943" y="4309200"/>
              <a:chExt cx="231600" cy="834300"/>
            </a:xfrm>
          </p:grpSpPr>
          <p:sp>
            <p:nvSpPr>
              <p:cNvPr id="292" name="Google Shape;292;p23"/>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3"/>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3"/>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3"/>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 name="Google Shape;296;p23"/>
            <p:cNvGrpSpPr/>
            <p:nvPr/>
          </p:nvGrpSpPr>
          <p:grpSpPr>
            <a:xfrm>
              <a:off x="5570297" y="4518900"/>
              <a:ext cx="231600" cy="624600"/>
              <a:chOff x="5570297" y="4518900"/>
              <a:chExt cx="231600" cy="624600"/>
            </a:xfrm>
          </p:grpSpPr>
          <p:sp>
            <p:nvSpPr>
              <p:cNvPr id="297" name="Google Shape;297;p23"/>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3"/>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3"/>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 name="Google Shape;300;p23"/>
            <p:cNvGrpSpPr/>
            <p:nvPr/>
          </p:nvGrpSpPr>
          <p:grpSpPr>
            <a:xfrm>
              <a:off x="5941652" y="4309200"/>
              <a:ext cx="231600" cy="834300"/>
              <a:chOff x="5941652" y="4309200"/>
              <a:chExt cx="231600" cy="834300"/>
            </a:xfrm>
          </p:grpSpPr>
          <p:sp>
            <p:nvSpPr>
              <p:cNvPr id="301" name="Google Shape;301;p23"/>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3"/>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3"/>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3"/>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 name="Google Shape;305;p23"/>
            <p:cNvGrpSpPr/>
            <p:nvPr/>
          </p:nvGrpSpPr>
          <p:grpSpPr>
            <a:xfrm>
              <a:off x="6313006" y="4099200"/>
              <a:ext cx="231600" cy="1044300"/>
              <a:chOff x="6313006" y="4099200"/>
              <a:chExt cx="231600" cy="1044300"/>
            </a:xfrm>
          </p:grpSpPr>
          <p:sp>
            <p:nvSpPr>
              <p:cNvPr id="306" name="Google Shape;306;p23"/>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3"/>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3"/>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3"/>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3"/>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23"/>
            <p:cNvGrpSpPr/>
            <p:nvPr/>
          </p:nvGrpSpPr>
          <p:grpSpPr>
            <a:xfrm>
              <a:off x="6684361" y="4309200"/>
              <a:ext cx="231600" cy="834300"/>
              <a:chOff x="6684361" y="4309200"/>
              <a:chExt cx="231600" cy="834300"/>
            </a:xfrm>
          </p:grpSpPr>
          <p:sp>
            <p:nvSpPr>
              <p:cNvPr id="312" name="Google Shape;312;p23"/>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3"/>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3"/>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3"/>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23"/>
            <p:cNvGrpSpPr/>
            <p:nvPr/>
          </p:nvGrpSpPr>
          <p:grpSpPr>
            <a:xfrm>
              <a:off x="7055715" y="4518900"/>
              <a:ext cx="231600" cy="624600"/>
              <a:chOff x="7055715" y="4518900"/>
              <a:chExt cx="231600" cy="624600"/>
            </a:xfrm>
          </p:grpSpPr>
          <p:sp>
            <p:nvSpPr>
              <p:cNvPr id="317" name="Google Shape;317;p23"/>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3"/>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3"/>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 name="Google Shape;320;p23"/>
            <p:cNvGrpSpPr/>
            <p:nvPr/>
          </p:nvGrpSpPr>
          <p:grpSpPr>
            <a:xfrm>
              <a:off x="7798424" y="4099200"/>
              <a:ext cx="231600" cy="1044300"/>
              <a:chOff x="7798424" y="4099200"/>
              <a:chExt cx="231600" cy="1044300"/>
            </a:xfrm>
          </p:grpSpPr>
          <p:sp>
            <p:nvSpPr>
              <p:cNvPr id="321" name="Google Shape;321;p23"/>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3"/>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3"/>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3"/>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3"/>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 name="Google Shape;326;p23"/>
            <p:cNvGrpSpPr/>
            <p:nvPr/>
          </p:nvGrpSpPr>
          <p:grpSpPr>
            <a:xfrm>
              <a:off x="8169779" y="4309200"/>
              <a:ext cx="231600" cy="834300"/>
              <a:chOff x="8169779" y="4309200"/>
              <a:chExt cx="231600" cy="834300"/>
            </a:xfrm>
          </p:grpSpPr>
          <p:sp>
            <p:nvSpPr>
              <p:cNvPr id="327" name="Google Shape;327;p23"/>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3"/>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3"/>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3"/>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 name="Google Shape;331;p23"/>
            <p:cNvGrpSpPr/>
            <p:nvPr/>
          </p:nvGrpSpPr>
          <p:grpSpPr>
            <a:xfrm>
              <a:off x="7427070" y="4309200"/>
              <a:ext cx="231600" cy="834300"/>
              <a:chOff x="7427070" y="4309200"/>
              <a:chExt cx="231600" cy="834300"/>
            </a:xfrm>
          </p:grpSpPr>
          <p:sp>
            <p:nvSpPr>
              <p:cNvPr id="332" name="Google Shape;332;p23"/>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3"/>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3"/>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3"/>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 name="Google Shape;336;p23"/>
            <p:cNvGrpSpPr/>
            <p:nvPr/>
          </p:nvGrpSpPr>
          <p:grpSpPr>
            <a:xfrm>
              <a:off x="8541133" y="4518900"/>
              <a:ext cx="231600" cy="624600"/>
              <a:chOff x="8541133" y="4518900"/>
              <a:chExt cx="231600" cy="624600"/>
            </a:xfrm>
          </p:grpSpPr>
          <p:sp>
            <p:nvSpPr>
              <p:cNvPr id="337" name="Google Shape;337;p23"/>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3"/>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3"/>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 name="Google Shape;340;p23"/>
            <p:cNvGrpSpPr/>
            <p:nvPr/>
          </p:nvGrpSpPr>
          <p:grpSpPr>
            <a:xfrm>
              <a:off x="8912488" y="4309200"/>
              <a:ext cx="231600" cy="834300"/>
              <a:chOff x="8912488" y="4309200"/>
              <a:chExt cx="231600" cy="834300"/>
            </a:xfrm>
          </p:grpSpPr>
          <p:sp>
            <p:nvSpPr>
              <p:cNvPr id="341" name="Google Shape;341;p23"/>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3"/>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3"/>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3"/>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45" name="Google Shape;345;p23"/>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346" name="Google Shape;346;p23"/>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347" name="Google Shape;347;p2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8" name="Shape 348"/>
        <p:cNvGrpSpPr/>
        <p:nvPr/>
      </p:nvGrpSpPr>
      <p:grpSpPr>
        <a:xfrm>
          <a:off x="0" y="0"/>
          <a:ext cx="0" cy="0"/>
          <a:chOff x="0" y="0"/>
          <a:chExt cx="0" cy="0"/>
        </a:xfrm>
      </p:grpSpPr>
      <p:sp>
        <p:nvSpPr>
          <p:cNvPr id="349" name="Google Shape;349;p2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5" name="Google Shape;85;p13"/>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7.png"/><Relationship Id="rId5" Type="http://schemas.openxmlformats.org/officeDocument/2006/relationships/image" Target="../media/image16.png"/><Relationship Id="rId6"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25"/>
          <p:cNvSpPr txBox="1"/>
          <p:nvPr>
            <p:ph type="ctrTitle"/>
          </p:nvPr>
        </p:nvSpPr>
        <p:spPr>
          <a:xfrm>
            <a:off x="425875" y="855275"/>
            <a:ext cx="5989500" cy="2211900"/>
          </a:xfrm>
          <a:prstGeom prst="rect">
            <a:avLst/>
          </a:prstGeom>
        </p:spPr>
        <p:txBody>
          <a:bodyPr anchorCtr="0" anchor="ctr" bIns="91425" lIns="91425" spcFirstLastPara="1" rIns="91425" wrap="square" tIns="91425">
            <a:normAutofit/>
          </a:bodyPr>
          <a:lstStyle/>
          <a:p>
            <a:pPr indent="0" lvl="0" marL="0" rtl="0" algn="ctr">
              <a:spcBef>
                <a:spcPts val="1000"/>
              </a:spcBef>
              <a:spcAft>
                <a:spcPts val="0"/>
              </a:spcAft>
              <a:buNone/>
            </a:pPr>
            <a:r>
              <a:rPr b="0" lang="en" sz="2863">
                <a:latin typeface="Nunito"/>
                <a:ea typeface="Nunito"/>
                <a:cs typeface="Nunito"/>
                <a:sym typeface="Nunito"/>
              </a:rPr>
              <a:t>OPTIMIZING IMPACT ON POWER GRID FOR FUTURE ELECTRIC VEHICLE TRENDS</a:t>
            </a:r>
            <a:endParaRPr/>
          </a:p>
        </p:txBody>
      </p:sp>
      <p:pic>
        <p:nvPicPr>
          <p:cNvPr id="355" name="Google Shape;355;p25"/>
          <p:cNvPicPr preferRelativeResize="0"/>
          <p:nvPr/>
        </p:nvPicPr>
        <p:blipFill>
          <a:blip r:embed="rId3">
            <a:alphaModFix/>
          </a:blip>
          <a:stretch>
            <a:fillRect/>
          </a:stretch>
        </p:blipFill>
        <p:spPr>
          <a:xfrm>
            <a:off x="0" y="0"/>
            <a:ext cx="9143999" cy="5143500"/>
          </a:xfrm>
          <a:prstGeom prst="rect">
            <a:avLst/>
          </a:prstGeom>
          <a:noFill/>
          <a:ln>
            <a:noFill/>
          </a:ln>
          <a:effectLst>
            <a:outerShdw blurRad="57150" rotWithShape="0" algn="bl" dir="5400000" dist="19050">
              <a:srgbClr val="000000">
                <a:alpha val="78000"/>
              </a:srgbClr>
            </a:outerShdw>
          </a:effectLst>
        </p:spPr>
      </p:pic>
      <p:sp>
        <p:nvSpPr>
          <p:cNvPr id="356" name="Google Shape;356;p25"/>
          <p:cNvSpPr txBox="1"/>
          <p:nvPr>
            <p:ph idx="1" type="subTitle"/>
          </p:nvPr>
        </p:nvSpPr>
        <p:spPr>
          <a:xfrm>
            <a:off x="770375" y="3221300"/>
            <a:ext cx="5790900" cy="104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863"/>
              <a:t>Shubham Agrawal, Pratik Nagelia</a:t>
            </a:r>
            <a:endParaRPr/>
          </a:p>
          <a:p>
            <a:pPr indent="0" lvl="0" marL="0" rtl="0" algn="l">
              <a:spcBef>
                <a:spcPts val="0"/>
              </a:spcBef>
              <a:spcAft>
                <a:spcPts val="0"/>
              </a:spcAft>
              <a:buNone/>
            </a:pPr>
            <a:r>
              <a:t/>
            </a:r>
            <a:endParaRPr/>
          </a:p>
        </p:txBody>
      </p:sp>
      <p:sp>
        <p:nvSpPr>
          <p:cNvPr id="357" name="Google Shape;357;p25"/>
          <p:cNvSpPr txBox="1"/>
          <p:nvPr/>
        </p:nvSpPr>
        <p:spPr>
          <a:xfrm>
            <a:off x="857250" y="541425"/>
            <a:ext cx="5558100" cy="2124000"/>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0"/>
              </a:spcAft>
              <a:buNone/>
            </a:pPr>
            <a:r>
              <a:rPr lang="en" sz="4200">
                <a:solidFill>
                  <a:schemeClr val="lt1"/>
                </a:solidFill>
                <a:latin typeface="Oswald"/>
                <a:ea typeface="Oswald"/>
                <a:cs typeface="Oswald"/>
                <a:sym typeface="Oswald"/>
              </a:rPr>
              <a:t>OPTIMIZING IMPACT ON POWER GRID FOR FUTURE ELECTRIC VEHICLE TRENDS</a:t>
            </a:r>
            <a:endParaRPr>
              <a:solidFill>
                <a:schemeClr val="lt1"/>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34"/>
          <p:cNvSpPr txBox="1"/>
          <p:nvPr>
            <p:ph type="title"/>
          </p:nvPr>
        </p:nvSpPr>
        <p:spPr>
          <a:xfrm>
            <a:off x="623400" y="14199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Minimization of Load Variance in Power Grids</a:t>
            </a:r>
            <a:endParaRPr/>
          </a:p>
        </p:txBody>
      </p:sp>
      <p:sp>
        <p:nvSpPr>
          <p:cNvPr id="434" name="Google Shape;434;p34"/>
          <p:cNvSpPr txBox="1"/>
          <p:nvPr/>
        </p:nvSpPr>
        <p:spPr>
          <a:xfrm>
            <a:off x="767050" y="2156650"/>
            <a:ext cx="6930300" cy="2421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1000"/>
              </a:spcBef>
              <a:spcAft>
                <a:spcPts val="0"/>
              </a:spcAft>
              <a:buNone/>
            </a:pPr>
            <a:r>
              <a:rPr lang="en" sz="1100">
                <a:solidFill>
                  <a:srgbClr val="666666"/>
                </a:solidFill>
                <a:latin typeface="Droid Serif"/>
                <a:ea typeface="Droid Serif"/>
                <a:cs typeface="Droid Serif"/>
                <a:sym typeface="Droid Serif"/>
              </a:rPr>
              <a:t>Goal: Investigating an Optimal Vehicle to Grid/ Grid to Vehicle Scheduling:</a:t>
            </a:r>
            <a:endParaRPr sz="1100">
              <a:solidFill>
                <a:srgbClr val="666666"/>
              </a:solidFill>
              <a:latin typeface="Droid Serif"/>
              <a:ea typeface="Droid Serif"/>
              <a:cs typeface="Droid Serif"/>
              <a:sym typeface="Droid Serif"/>
            </a:endParaRPr>
          </a:p>
          <a:p>
            <a:pPr indent="0" lvl="0" marL="0" rtl="0" algn="l">
              <a:lnSpc>
                <a:spcPct val="130000"/>
              </a:lnSpc>
              <a:spcBef>
                <a:spcPts val="1200"/>
              </a:spcBef>
              <a:spcAft>
                <a:spcPts val="0"/>
              </a:spcAft>
              <a:buNone/>
            </a:pPr>
            <a:r>
              <a:rPr lang="en" sz="1000">
                <a:solidFill>
                  <a:srgbClr val="666666"/>
                </a:solidFill>
                <a:latin typeface="Droid Serif"/>
                <a:ea typeface="Droid Serif"/>
                <a:cs typeface="Droid Serif"/>
                <a:sym typeface="Droid Serif"/>
              </a:rPr>
              <a:t>This is achieved by allowing electric vehicles charging (grid-to-vehicle) whenever the actual power grid loading is lower than the target loading, while conducting electric vehicle discharging (vehicle-to-grid) whenever the actual power grid loading is higher than the target loading. </a:t>
            </a:r>
            <a:endParaRPr sz="1000">
              <a:solidFill>
                <a:srgbClr val="666666"/>
              </a:solidFill>
              <a:latin typeface="Droid Serif"/>
              <a:ea typeface="Droid Serif"/>
              <a:cs typeface="Droid Serif"/>
              <a:sym typeface="Droid Serif"/>
            </a:endParaRPr>
          </a:p>
          <a:p>
            <a:pPr indent="0" lvl="0" marL="0" rtl="0" algn="l">
              <a:lnSpc>
                <a:spcPct val="130000"/>
              </a:lnSpc>
              <a:spcBef>
                <a:spcPts val="1200"/>
              </a:spcBef>
              <a:spcAft>
                <a:spcPts val="0"/>
              </a:spcAft>
              <a:buNone/>
            </a:pPr>
            <a:r>
              <a:rPr lang="en" sz="1000">
                <a:solidFill>
                  <a:srgbClr val="666666"/>
                </a:solidFill>
                <a:latin typeface="Droid Serif"/>
                <a:ea typeface="Droid Serif"/>
                <a:cs typeface="Droid Serif"/>
                <a:sym typeface="Droid Serif"/>
              </a:rPr>
              <a:t>Concept: </a:t>
            </a:r>
            <a:endParaRPr sz="1000">
              <a:solidFill>
                <a:srgbClr val="666666"/>
              </a:solidFill>
              <a:latin typeface="Droid Serif"/>
              <a:ea typeface="Droid Serif"/>
              <a:cs typeface="Droid Serif"/>
              <a:sym typeface="Droid Serif"/>
            </a:endParaRPr>
          </a:p>
          <a:p>
            <a:pPr indent="-292100" lvl="0" marL="457200" rtl="0" algn="l">
              <a:lnSpc>
                <a:spcPct val="130000"/>
              </a:lnSpc>
              <a:spcBef>
                <a:spcPts val="1200"/>
              </a:spcBef>
              <a:spcAft>
                <a:spcPts val="0"/>
              </a:spcAft>
              <a:buClr>
                <a:srgbClr val="666666"/>
              </a:buClr>
              <a:buSzPts val="1000"/>
              <a:buFont typeface="Droid Serif"/>
              <a:buChar char="●"/>
            </a:pPr>
            <a:r>
              <a:rPr lang="en" sz="1000">
                <a:solidFill>
                  <a:srgbClr val="666666"/>
                </a:solidFill>
                <a:latin typeface="Droid Serif"/>
                <a:ea typeface="Droid Serif"/>
                <a:cs typeface="Droid Serif"/>
                <a:sym typeface="Droid Serif"/>
              </a:rPr>
              <a:t>Vehicle-to-Grid (V2G) technology</a:t>
            </a:r>
            <a:endParaRPr sz="1000">
              <a:solidFill>
                <a:srgbClr val="666666"/>
              </a:solidFill>
              <a:latin typeface="Droid Serif"/>
              <a:ea typeface="Droid Serif"/>
              <a:cs typeface="Droid Serif"/>
              <a:sym typeface="Droid Serif"/>
            </a:endParaRPr>
          </a:p>
          <a:p>
            <a:pPr indent="-292100" lvl="0" marL="457200" rtl="0" algn="l">
              <a:lnSpc>
                <a:spcPct val="130000"/>
              </a:lnSpc>
              <a:spcBef>
                <a:spcPts val="0"/>
              </a:spcBef>
              <a:spcAft>
                <a:spcPts val="0"/>
              </a:spcAft>
              <a:buClr>
                <a:srgbClr val="666666"/>
              </a:buClr>
              <a:buSzPts val="1000"/>
              <a:buFont typeface="Droid Serif"/>
              <a:buChar char="●"/>
            </a:pPr>
            <a:r>
              <a:rPr lang="en" sz="1000">
                <a:solidFill>
                  <a:srgbClr val="666666"/>
                </a:solidFill>
                <a:latin typeface="Droid Serif"/>
                <a:ea typeface="Droid Serif"/>
                <a:cs typeface="Droid Serif"/>
                <a:sym typeface="Droid Serif"/>
              </a:rPr>
              <a:t>Target Load</a:t>
            </a:r>
            <a:endParaRPr sz="1000">
              <a:solidFill>
                <a:srgbClr val="666666"/>
              </a:solidFill>
              <a:latin typeface="Droid Serif"/>
              <a:ea typeface="Droid Serif"/>
              <a:cs typeface="Droid Serif"/>
              <a:sym typeface="Droid Serif"/>
            </a:endParaRPr>
          </a:p>
          <a:p>
            <a:pPr indent="-292100" lvl="0" marL="457200" rtl="0" algn="l">
              <a:lnSpc>
                <a:spcPct val="130000"/>
              </a:lnSpc>
              <a:spcBef>
                <a:spcPts val="0"/>
              </a:spcBef>
              <a:spcAft>
                <a:spcPts val="0"/>
              </a:spcAft>
              <a:buClr>
                <a:srgbClr val="666666"/>
              </a:buClr>
              <a:buSzPts val="1000"/>
              <a:buFont typeface="Droid Serif"/>
              <a:buChar char="●"/>
            </a:pPr>
            <a:r>
              <a:rPr lang="en" sz="1000">
                <a:solidFill>
                  <a:srgbClr val="666666"/>
                </a:solidFill>
                <a:latin typeface="Droid Serif"/>
                <a:ea typeface="Droid Serif"/>
                <a:cs typeface="Droid Serif"/>
                <a:sym typeface="Droid Serif"/>
              </a:rPr>
              <a:t>Power Grid Load</a:t>
            </a:r>
            <a:endParaRPr sz="1000">
              <a:solidFill>
                <a:srgbClr val="666666"/>
              </a:solidFill>
              <a:latin typeface="Droid Serif"/>
              <a:ea typeface="Droid Serif"/>
              <a:cs typeface="Droid Serif"/>
              <a:sym typeface="Droid Serif"/>
            </a:endParaRPr>
          </a:p>
          <a:p>
            <a:pPr indent="-292100" lvl="0" marL="457200" rtl="0" algn="l">
              <a:lnSpc>
                <a:spcPct val="130000"/>
              </a:lnSpc>
              <a:spcBef>
                <a:spcPts val="0"/>
              </a:spcBef>
              <a:spcAft>
                <a:spcPts val="0"/>
              </a:spcAft>
              <a:buClr>
                <a:srgbClr val="666666"/>
              </a:buClr>
              <a:buSzPts val="1000"/>
              <a:buFont typeface="Droid Serif"/>
              <a:buChar char="●"/>
            </a:pPr>
            <a:r>
              <a:rPr lang="en" sz="1000">
                <a:solidFill>
                  <a:srgbClr val="666666"/>
                </a:solidFill>
                <a:latin typeface="Droid Serif"/>
                <a:ea typeface="Droid Serif"/>
                <a:cs typeface="Droid Serif"/>
                <a:sym typeface="Droid Serif"/>
              </a:rPr>
              <a:t>Capability of the grid-connected electric vehicles</a:t>
            </a:r>
            <a:endParaRPr sz="1000">
              <a:solidFill>
                <a:srgbClr val="666666"/>
              </a:solidFill>
              <a:latin typeface="Droid Serif"/>
              <a:ea typeface="Droid Serif"/>
              <a:cs typeface="Droid Serif"/>
              <a:sym typeface="Droid Serif"/>
            </a:endParaRPr>
          </a:p>
        </p:txBody>
      </p:sp>
      <p:sp>
        <p:nvSpPr>
          <p:cNvPr id="435" name="Google Shape;435;p34"/>
          <p:cNvSpPr txBox="1"/>
          <p:nvPr>
            <p:ph type="title"/>
          </p:nvPr>
        </p:nvSpPr>
        <p:spPr>
          <a:xfrm>
            <a:off x="681175" y="563025"/>
            <a:ext cx="1092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Part 2</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35"/>
          <p:cNvSpPr txBox="1"/>
          <p:nvPr>
            <p:ph type="title"/>
          </p:nvPr>
        </p:nvSpPr>
        <p:spPr>
          <a:xfrm>
            <a:off x="321625" y="14328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2307"/>
              <a:buFont typeface="Arial"/>
              <a:buNone/>
            </a:pPr>
            <a:r>
              <a:rPr lang="en"/>
              <a:t>Problem Statement</a:t>
            </a:r>
            <a:endParaRPr/>
          </a:p>
          <a:p>
            <a:pPr indent="0" lvl="0" marL="0" rtl="0" algn="l">
              <a:spcBef>
                <a:spcPts val="0"/>
              </a:spcBef>
              <a:spcAft>
                <a:spcPts val="0"/>
              </a:spcAft>
              <a:buNone/>
            </a:pPr>
            <a:r>
              <a:t/>
            </a:r>
            <a:endParaRPr/>
          </a:p>
        </p:txBody>
      </p:sp>
      <p:sp>
        <p:nvSpPr>
          <p:cNvPr id="441" name="Google Shape;441;p35"/>
          <p:cNvSpPr txBox="1"/>
          <p:nvPr>
            <p:ph idx="1" type="body"/>
          </p:nvPr>
        </p:nvSpPr>
        <p:spPr>
          <a:xfrm>
            <a:off x="1688250" y="4196625"/>
            <a:ext cx="7970100" cy="4872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000">
                <a:solidFill>
                  <a:srgbClr val="666666"/>
                </a:solidFill>
                <a:latin typeface="Droid Serif"/>
                <a:ea typeface="Droid Serif"/>
                <a:cs typeface="Droid Serif"/>
                <a:sym typeface="Droid Serif"/>
              </a:rPr>
              <a:t>Fig: Generalised daily power load curve showcasing concept of peak load shaving and load levelling</a:t>
            </a:r>
            <a:endParaRPr sz="1400">
              <a:solidFill>
                <a:srgbClr val="000000"/>
              </a:solidFill>
              <a:latin typeface="Arial"/>
              <a:ea typeface="Arial"/>
              <a:cs typeface="Arial"/>
              <a:sym typeface="Arial"/>
            </a:endParaRPr>
          </a:p>
          <a:p>
            <a:pPr indent="0" lvl="0" marL="0" rtl="0" algn="l">
              <a:lnSpc>
                <a:spcPct val="95000"/>
              </a:lnSpc>
              <a:spcBef>
                <a:spcPts val="0"/>
              </a:spcBef>
              <a:spcAft>
                <a:spcPts val="1200"/>
              </a:spcAft>
              <a:buClr>
                <a:schemeClr val="dk1"/>
              </a:buClr>
              <a:buSzPts val="1100"/>
              <a:buFont typeface="Arial"/>
              <a:buNone/>
            </a:pPr>
            <a:r>
              <a:t/>
            </a:r>
            <a:endParaRPr sz="500"/>
          </a:p>
        </p:txBody>
      </p:sp>
      <p:pic>
        <p:nvPicPr>
          <p:cNvPr id="442" name="Google Shape;442;p35"/>
          <p:cNvPicPr preferRelativeResize="0"/>
          <p:nvPr/>
        </p:nvPicPr>
        <p:blipFill>
          <a:blip r:embed="rId3">
            <a:alphaModFix/>
          </a:blip>
          <a:stretch>
            <a:fillRect/>
          </a:stretch>
        </p:blipFill>
        <p:spPr>
          <a:xfrm>
            <a:off x="1600200" y="2020300"/>
            <a:ext cx="5943600" cy="2124075"/>
          </a:xfrm>
          <a:prstGeom prst="rect">
            <a:avLst/>
          </a:prstGeom>
          <a:noFill/>
          <a:ln>
            <a:noFill/>
          </a:ln>
        </p:spPr>
      </p:pic>
      <p:sp>
        <p:nvSpPr>
          <p:cNvPr id="443" name="Google Shape;443;p35"/>
          <p:cNvSpPr txBox="1"/>
          <p:nvPr/>
        </p:nvSpPr>
        <p:spPr>
          <a:xfrm>
            <a:off x="304800" y="304800"/>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1200"/>
              </a:spcBef>
              <a:spcAft>
                <a:spcPts val="0"/>
              </a:spcAft>
              <a:buNone/>
            </a:pPr>
            <a:r>
              <a:t/>
            </a:r>
            <a:endParaRPr sz="1000">
              <a:solidFill>
                <a:srgbClr val="666666"/>
              </a:solidFill>
              <a:latin typeface="Droid Serif"/>
              <a:ea typeface="Droid Serif"/>
              <a:cs typeface="Droid Serif"/>
              <a:sym typeface="Droid Serif"/>
            </a:endParaRPr>
          </a:p>
          <a:p>
            <a:pPr indent="0" lvl="0" marL="0" rtl="0" algn="l">
              <a:spcBef>
                <a:spcPts val="120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pic>
        <p:nvPicPr>
          <p:cNvPr id="448" name="Google Shape;448;p36"/>
          <p:cNvPicPr preferRelativeResize="0"/>
          <p:nvPr/>
        </p:nvPicPr>
        <p:blipFill rotWithShape="1">
          <a:blip r:embed="rId3">
            <a:alphaModFix/>
          </a:blip>
          <a:srcRect b="0" l="0" r="9297" t="0"/>
          <a:stretch/>
        </p:blipFill>
        <p:spPr>
          <a:xfrm>
            <a:off x="3959325" y="3514725"/>
            <a:ext cx="5391150" cy="771525"/>
          </a:xfrm>
          <a:prstGeom prst="rect">
            <a:avLst/>
          </a:prstGeom>
          <a:noFill/>
          <a:ln>
            <a:noFill/>
          </a:ln>
        </p:spPr>
      </p:pic>
      <p:pic>
        <p:nvPicPr>
          <p:cNvPr id="449" name="Google Shape;449;p36"/>
          <p:cNvPicPr preferRelativeResize="0"/>
          <p:nvPr/>
        </p:nvPicPr>
        <p:blipFill rotWithShape="1">
          <a:blip r:embed="rId4">
            <a:alphaModFix/>
          </a:blip>
          <a:srcRect b="0" l="0" r="11221" t="0"/>
          <a:stretch/>
        </p:blipFill>
        <p:spPr>
          <a:xfrm>
            <a:off x="5205650" y="2037450"/>
            <a:ext cx="5276850" cy="790575"/>
          </a:xfrm>
          <a:prstGeom prst="rect">
            <a:avLst/>
          </a:prstGeom>
          <a:noFill/>
          <a:ln>
            <a:noFill/>
          </a:ln>
        </p:spPr>
      </p:pic>
      <p:sp>
        <p:nvSpPr>
          <p:cNvPr id="450" name="Google Shape;450;p36"/>
          <p:cNvSpPr txBox="1"/>
          <p:nvPr>
            <p:ph type="title"/>
          </p:nvPr>
        </p:nvSpPr>
        <p:spPr>
          <a:xfrm>
            <a:off x="727650" y="12238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2307"/>
              <a:buFont typeface="Arial"/>
              <a:buNone/>
            </a:pPr>
            <a:r>
              <a:rPr lang="en"/>
              <a:t>Constraints</a:t>
            </a:r>
            <a:endParaRPr/>
          </a:p>
          <a:p>
            <a:pPr indent="0" lvl="0" marL="0" rtl="0" algn="l">
              <a:spcBef>
                <a:spcPts val="0"/>
              </a:spcBef>
              <a:spcAft>
                <a:spcPts val="0"/>
              </a:spcAft>
              <a:buClr>
                <a:schemeClr val="dk1"/>
              </a:buClr>
              <a:buSzPct val="42307"/>
              <a:buFont typeface="Arial"/>
              <a:buNone/>
            </a:pPr>
            <a:r>
              <a:t/>
            </a:r>
            <a:endParaRPr/>
          </a:p>
          <a:p>
            <a:pPr indent="0" lvl="0" marL="0" rtl="0" algn="l">
              <a:spcBef>
                <a:spcPts val="0"/>
              </a:spcBef>
              <a:spcAft>
                <a:spcPts val="0"/>
              </a:spcAft>
              <a:buNone/>
            </a:pPr>
            <a:r>
              <a:t/>
            </a:r>
            <a:endParaRPr/>
          </a:p>
        </p:txBody>
      </p:sp>
      <p:pic>
        <p:nvPicPr>
          <p:cNvPr id="451" name="Google Shape;451;p36"/>
          <p:cNvPicPr preferRelativeResize="0"/>
          <p:nvPr/>
        </p:nvPicPr>
        <p:blipFill rotWithShape="1">
          <a:blip r:embed="rId5">
            <a:alphaModFix/>
          </a:blip>
          <a:srcRect b="0" l="0" r="10578" t="0"/>
          <a:stretch/>
        </p:blipFill>
        <p:spPr>
          <a:xfrm>
            <a:off x="442150" y="1868538"/>
            <a:ext cx="5314950" cy="1133475"/>
          </a:xfrm>
          <a:prstGeom prst="rect">
            <a:avLst/>
          </a:prstGeom>
          <a:noFill/>
          <a:ln>
            <a:noFill/>
          </a:ln>
        </p:spPr>
      </p:pic>
      <p:sp>
        <p:nvSpPr>
          <p:cNvPr id="452" name="Google Shape;452;p36"/>
          <p:cNvSpPr txBox="1"/>
          <p:nvPr/>
        </p:nvSpPr>
        <p:spPr>
          <a:xfrm>
            <a:off x="189550" y="1759025"/>
            <a:ext cx="7300200" cy="692700"/>
          </a:xfrm>
          <a:prstGeom prst="rect">
            <a:avLst/>
          </a:prstGeom>
          <a:noFill/>
          <a:ln>
            <a:noFill/>
          </a:ln>
        </p:spPr>
        <p:txBody>
          <a:bodyPr anchorCtr="0" anchor="t" bIns="91425" lIns="91425" spcFirstLastPara="1" rIns="91425" wrap="square" tIns="91425">
            <a:spAutoFit/>
          </a:bodyPr>
          <a:lstStyle/>
          <a:p>
            <a:pPr indent="-292100" lvl="0" marL="457200" rtl="0" algn="l">
              <a:lnSpc>
                <a:spcPct val="130000"/>
              </a:lnSpc>
              <a:spcBef>
                <a:spcPts val="1200"/>
              </a:spcBef>
              <a:spcAft>
                <a:spcPts val="0"/>
              </a:spcAft>
              <a:buClr>
                <a:srgbClr val="666666"/>
              </a:buClr>
              <a:buSzPts val="1000"/>
              <a:buFont typeface="Droid Serif"/>
              <a:buAutoNum type="arabicPeriod"/>
            </a:pPr>
            <a:r>
              <a:rPr b="1" lang="en" sz="1000">
                <a:solidFill>
                  <a:srgbClr val="666666"/>
                </a:solidFill>
                <a:latin typeface="Droid Serif"/>
                <a:ea typeface="Droid Serif"/>
                <a:cs typeface="Droid Serif"/>
                <a:sym typeface="Droid Serif"/>
              </a:rPr>
              <a:t>State of Charge (SOC)</a:t>
            </a:r>
            <a:endParaRPr b="1" sz="1000">
              <a:solidFill>
                <a:srgbClr val="666666"/>
              </a:solidFill>
              <a:latin typeface="Droid Serif"/>
              <a:ea typeface="Droid Serif"/>
              <a:cs typeface="Droid Serif"/>
              <a:sym typeface="Droid Serif"/>
            </a:endParaRPr>
          </a:p>
          <a:p>
            <a:pPr indent="0" lvl="0" marL="0" rtl="0" algn="l">
              <a:lnSpc>
                <a:spcPct val="130000"/>
              </a:lnSpc>
              <a:spcBef>
                <a:spcPts val="1200"/>
              </a:spcBef>
              <a:spcAft>
                <a:spcPts val="1200"/>
              </a:spcAft>
              <a:buNone/>
            </a:pPr>
            <a:r>
              <a:t/>
            </a:r>
            <a:endParaRPr b="1" sz="1000">
              <a:solidFill>
                <a:srgbClr val="666666"/>
              </a:solidFill>
              <a:latin typeface="Droid Serif"/>
              <a:ea typeface="Droid Serif"/>
              <a:cs typeface="Droid Serif"/>
              <a:sym typeface="Droid Serif"/>
            </a:endParaRPr>
          </a:p>
        </p:txBody>
      </p:sp>
      <p:sp>
        <p:nvSpPr>
          <p:cNvPr id="453" name="Google Shape;453;p36"/>
          <p:cNvSpPr txBox="1"/>
          <p:nvPr/>
        </p:nvSpPr>
        <p:spPr>
          <a:xfrm>
            <a:off x="324875" y="3002013"/>
            <a:ext cx="3501300" cy="3387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1200"/>
              </a:spcBef>
              <a:spcAft>
                <a:spcPts val="1200"/>
              </a:spcAft>
              <a:buNone/>
            </a:pPr>
            <a:r>
              <a:rPr b="1" lang="en" sz="1000">
                <a:solidFill>
                  <a:srgbClr val="666666"/>
                </a:solidFill>
                <a:latin typeface="Droid Serif"/>
                <a:ea typeface="Droid Serif"/>
                <a:cs typeface="Droid Serif"/>
                <a:sym typeface="Droid Serif"/>
              </a:rPr>
              <a:t>2.	EV Grid Connection Probability:</a:t>
            </a:r>
            <a:endParaRPr>
              <a:latin typeface="Lato"/>
              <a:ea typeface="Lato"/>
              <a:cs typeface="Lato"/>
              <a:sym typeface="Lato"/>
            </a:endParaRPr>
          </a:p>
        </p:txBody>
      </p:sp>
      <p:pic>
        <p:nvPicPr>
          <p:cNvPr id="454" name="Google Shape;454;p36"/>
          <p:cNvPicPr preferRelativeResize="0"/>
          <p:nvPr/>
        </p:nvPicPr>
        <p:blipFill rotWithShape="1">
          <a:blip r:embed="rId6">
            <a:alphaModFix/>
          </a:blip>
          <a:srcRect b="9909" l="0" r="0" t="0"/>
          <a:stretch/>
        </p:blipFill>
        <p:spPr>
          <a:xfrm>
            <a:off x="237000" y="3340725"/>
            <a:ext cx="4335004" cy="2021613"/>
          </a:xfrm>
          <a:prstGeom prst="rect">
            <a:avLst/>
          </a:prstGeom>
          <a:noFill/>
          <a:ln>
            <a:noFill/>
          </a:ln>
        </p:spPr>
      </p:pic>
      <p:sp>
        <p:nvSpPr>
          <p:cNvPr id="455" name="Google Shape;455;p36"/>
          <p:cNvSpPr txBox="1"/>
          <p:nvPr/>
        </p:nvSpPr>
        <p:spPr>
          <a:xfrm>
            <a:off x="5378100" y="1728275"/>
            <a:ext cx="2553600" cy="7542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1200"/>
              </a:spcBef>
              <a:spcAft>
                <a:spcPts val="0"/>
              </a:spcAft>
              <a:buNone/>
            </a:pPr>
            <a:r>
              <a:rPr b="1" lang="en" sz="1000">
                <a:solidFill>
                  <a:srgbClr val="666666"/>
                </a:solidFill>
                <a:latin typeface="Droid Serif"/>
                <a:ea typeface="Droid Serif"/>
                <a:cs typeface="Droid Serif"/>
                <a:sym typeface="Droid Serif"/>
              </a:rPr>
              <a:t>3.	</a:t>
            </a:r>
            <a:r>
              <a:rPr b="1" lang="en" sz="1000">
                <a:solidFill>
                  <a:srgbClr val="666666"/>
                </a:solidFill>
                <a:latin typeface="Droid Serif"/>
                <a:ea typeface="Droid Serif"/>
                <a:cs typeface="Droid Serif"/>
                <a:sym typeface="Droid Serif"/>
              </a:rPr>
              <a:t>EV Power Exchange Rate</a:t>
            </a:r>
            <a:endParaRPr b="1" sz="1000">
              <a:solidFill>
                <a:srgbClr val="666666"/>
              </a:solidFill>
              <a:latin typeface="Droid Serif"/>
              <a:ea typeface="Droid Serif"/>
              <a:cs typeface="Droid Serif"/>
              <a:sym typeface="Droid Serif"/>
            </a:endParaRPr>
          </a:p>
          <a:p>
            <a:pPr indent="0" lvl="0" marL="0" rtl="0" algn="l">
              <a:spcBef>
                <a:spcPts val="1200"/>
              </a:spcBef>
              <a:spcAft>
                <a:spcPts val="0"/>
              </a:spcAft>
              <a:buNone/>
            </a:pPr>
            <a:r>
              <a:t/>
            </a:r>
            <a:endParaRPr>
              <a:latin typeface="Lato"/>
              <a:ea typeface="Lato"/>
              <a:cs typeface="Lato"/>
              <a:sym typeface="Lato"/>
            </a:endParaRPr>
          </a:p>
        </p:txBody>
      </p:sp>
      <p:sp>
        <p:nvSpPr>
          <p:cNvPr id="456" name="Google Shape;456;p36"/>
          <p:cNvSpPr txBox="1"/>
          <p:nvPr/>
        </p:nvSpPr>
        <p:spPr>
          <a:xfrm>
            <a:off x="5378100" y="3002025"/>
            <a:ext cx="2761200" cy="3387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1200"/>
              </a:spcBef>
              <a:spcAft>
                <a:spcPts val="1200"/>
              </a:spcAft>
              <a:buNone/>
            </a:pPr>
            <a:r>
              <a:rPr b="1" lang="en" sz="1000">
                <a:solidFill>
                  <a:srgbClr val="666666"/>
                </a:solidFill>
                <a:latin typeface="Droid Serif"/>
                <a:ea typeface="Droid Serif"/>
                <a:cs typeface="Droid Serif"/>
                <a:sym typeface="Droid Serif"/>
              </a:rPr>
              <a:t>4.	</a:t>
            </a:r>
            <a:r>
              <a:rPr b="1" lang="en" sz="1000">
                <a:solidFill>
                  <a:srgbClr val="666666"/>
                </a:solidFill>
                <a:latin typeface="Droid Serif"/>
                <a:ea typeface="Droid Serif"/>
                <a:cs typeface="Droid Serif"/>
                <a:sym typeface="Droid Serif"/>
              </a:rPr>
              <a:t>Planning</a:t>
            </a:r>
            <a:endParaRPr>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37"/>
          <p:cNvSpPr txBox="1"/>
          <p:nvPr>
            <p:ph type="title"/>
          </p:nvPr>
        </p:nvSpPr>
        <p:spPr>
          <a:xfrm>
            <a:off x="554275" y="14599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Objective Function</a:t>
            </a:r>
            <a:endParaRPr/>
          </a:p>
        </p:txBody>
      </p:sp>
      <p:pic>
        <p:nvPicPr>
          <p:cNvPr id="462" name="Google Shape;462;p37"/>
          <p:cNvPicPr preferRelativeResize="0"/>
          <p:nvPr/>
        </p:nvPicPr>
        <p:blipFill>
          <a:blip r:embed="rId3">
            <a:alphaModFix/>
          </a:blip>
          <a:stretch>
            <a:fillRect/>
          </a:stretch>
        </p:blipFill>
        <p:spPr>
          <a:xfrm>
            <a:off x="554275" y="2156550"/>
            <a:ext cx="5482575" cy="2066925"/>
          </a:xfrm>
          <a:prstGeom prst="rect">
            <a:avLst/>
          </a:prstGeom>
          <a:noFill/>
          <a:ln>
            <a:noFill/>
          </a:ln>
        </p:spPr>
      </p:pic>
      <p:sp>
        <p:nvSpPr>
          <p:cNvPr id="463" name="Google Shape;463;p37"/>
          <p:cNvSpPr txBox="1"/>
          <p:nvPr/>
        </p:nvSpPr>
        <p:spPr>
          <a:xfrm>
            <a:off x="5838325" y="1714525"/>
            <a:ext cx="3149400" cy="3140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1200"/>
              </a:spcBef>
              <a:spcAft>
                <a:spcPts val="1200"/>
              </a:spcAft>
              <a:buNone/>
            </a:pPr>
            <a:r>
              <a:rPr lang="en" sz="1000">
                <a:solidFill>
                  <a:srgbClr val="666666"/>
                </a:solidFill>
                <a:latin typeface="Droid Serif"/>
                <a:ea typeface="Droid Serif"/>
                <a:cs typeface="Droid Serif"/>
                <a:sym typeface="Droid Serif"/>
              </a:rPr>
              <a:t>where ∆P is the grid load variance, t is time, P</a:t>
            </a:r>
            <a:r>
              <a:rPr lang="en" sz="600">
                <a:solidFill>
                  <a:srgbClr val="666666"/>
                </a:solidFill>
                <a:latin typeface="Droid Serif"/>
                <a:ea typeface="Droid Serif"/>
                <a:cs typeface="Droid Serif"/>
                <a:sym typeface="Droid Serif"/>
              </a:rPr>
              <a:t>target </a:t>
            </a:r>
            <a:r>
              <a:rPr lang="en" sz="1000">
                <a:solidFill>
                  <a:srgbClr val="666666"/>
                </a:solidFill>
                <a:latin typeface="Droid Serif"/>
                <a:ea typeface="Droid Serif"/>
                <a:cs typeface="Droid Serif"/>
                <a:sym typeface="Droid Serif"/>
              </a:rPr>
              <a:t>is the target loading, P</a:t>
            </a:r>
            <a:r>
              <a:rPr lang="en" sz="600">
                <a:solidFill>
                  <a:srgbClr val="666666"/>
                </a:solidFill>
                <a:latin typeface="Droid Serif"/>
                <a:ea typeface="Droid Serif"/>
                <a:cs typeface="Droid Serif"/>
                <a:sym typeface="Droid Serif"/>
              </a:rPr>
              <a:t>load </a:t>
            </a:r>
            <a:r>
              <a:rPr lang="en" sz="1000">
                <a:solidFill>
                  <a:srgbClr val="666666"/>
                </a:solidFill>
                <a:latin typeface="Droid Serif"/>
                <a:ea typeface="Droid Serif"/>
                <a:cs typeface="Droid Serif"/>
                <a:sym typeface="Droid Serif"/>
              </a:rPr>
              <a:t>is the existing load of the power grid, P</a:t>
            </a:r>
            <a:r>
              <a:rPr lang="en" sz="600">
                <a:solidFill>
                  <a:srgbClr val="666666"/>
                </a:solidFill>
                <a:latin typeface="Droid Serif"/>
                <a:ea typeface="Droid Serif"/>
                <a:cs typeface="Droid Serif"/>
                <a:sym typeface="Droid Serif"/>
              </a:rPr>
              <a:t>EV </a:t>
            </a:r>
            <a:r>
              <a:rPr lang="en" sz="1000">
                <a:solidFill>
                  <a:srgbClr val="666666"/>
                </a:solidFill>
                <a:latin typeface="Droid Serif"/>
                <a:ea typeface="Droid Serif"/>
                <a:cs typeface="Droid Serif"/>
                <a:sym typeface="Droid Serif"/>
              </a:rPr>
              <a:t>is the total power of EV loads/sources, n is the EV index, N is the maximum EV index, A</a:t>
            </a:r>
            <a:r>
              <a:rPr lang="en" sz="600">
                <a:solidFill>
                  <a:srgbClr val="666666"/>
                </a:solidFill>
                <a:latin typeface="Droid Serif"/>
                <a:ea typeface="Droid Serif"/>
                <a:cs typeface="Droid Serif"/>
                <a:sym typeface="Droid Serif"/>
              </a:rPr>
              <a:t>n </a:t>
            </a:r>
            <a:r>
              <a:rPr lang="en" sz="1000">
                <a:solidFill>
                  <a:srgbClr val="666666"/>
                </a:solidFill>
                <a:latin typeface="Droid Serif"/>
                <a:ea typeface="Droid Serif"/>
                <a:cs typeface="Droid Serif"/>
                <a:sym typeface="Droid Serif"/>
              </a:rPr>
              <a:t>is the availability of nth EV for the V2G application, K</a:t>
            </a:r>
            <a:r>
              <a:rPr lang="en" sz="600">
                <a:solidFill>
                  <a:srgbClr val="666666"/>
                </a:solidFill>
                <a:latin typeface="Droid Serif"/>
                <a:ea typeface="Droid Serif"/>
                <a:cs typeface="Droid Serif"/>
                <a:sym typeface="Droid Serif"/>
              </a:rPr>
              <a:t>n </a:t>
            </a:r>
            <a:r>
              <a:rPr lang="en" sz="1000">
                <a:solidFill>
                  <a:srgbClr val="666666"/>
                </a:solidFill>
                <a:latin typeface="Droid Serif"/>
                <a:ea typeface="Droid Serif"/>
                <a:cs typeface="Droid Serif"/>
                <a:sym typeface="Droid Serif"/>
              </a:rPr>
              <a:t>is the indicator of nth EV for V2G application, P</a:t>
            </a:r>
            <a:r>
              <a:rPr lang="en" sz="600">
                <a:solidFill>
                  <a:srgbClr val="666666"/>
                </a:solidFill>
                <a:latin typeface="Droid Serif"/>
                <a:ea typeface="Droid Serif"/>
                <a:cs typeface="Droid Serif"/>
                <a:sym typeface="Droid Serif"/>
              </a:rPr>
              <a:t>EV,charging </a:t>
            </a:r>
            <a:r>
              <a:rPr lang="en" sz="1000">
                <a:solidFill>
                  <a:srgbClr val="666666"/>
                </a:solidFill>
                <a:latin typeface="Droid Serif"/>
                <a:ea typeface="Droid Serif"/>
                <a:cs typeface="Droid Serif"/>
                <a:sym typeface="Droid Serif"/>
              </a:rPr>
              <a:t>is the EV charging rate, and P</a:t>
            </a:r>
            <a:r>
              <a:rPr lang="en" sz="600">
                <a:solidFill>
                  <a:srgbClr val="666666"/>
                </a:solidFill>
                <a:latin typeface="Droid Serif"/>
                <a:ea typeface="Droid Serif"/>
                <a:cs typeface="Droid Serif"/>
                <a:sym typeface="Droid Serif"/>
              </a:rPr>
              <a:t>EV,discharging </a:t>
            </a:r>
            <a:r>
              <a:rPr lang="en" sz="1000">
                <a:solidFill>
                  <a:srgbClr val="666666"/>
                </a:solidFill>
                <a:latin typeface="Droid Serif"/>
                <a:ea typeface="Droid Serif"/>
                <a:cs typeface="Droid Serif"/>
                <a:sym typeface="Droid Serif"/>
              </a:rPr>
              <a:t>is the EV discharging rate. In Equation (1), the grid load variance (∆P) was minimized by optimizing the number of grid-connected EV to charge or discharge during valley load and peak load period, respectively. In the condition where K</a:t>
            </a:r>
            <a:r>
              <a:rPr lang="en" sz="600">
                <a:solidFill>
                  <a:srgbClr val="666666"/>
                </a:solidFill>
                <a:latin typeface="Droid Serif"/>
                <a:ea typeface="Droid Serif"/>
                <a:cs typeface="Droid Serif"/>
                <a:sym typeface="Droid Serif"/>
              </a:rPr>
              <a:t>n </a:t>
            </a:r>
            <a:r>
              <a:rPr lang="en" sz="1000">
                <a:solidFill>
                  <a:srgbClr val="666666"/>
                </a:solidFill>
                <a:latin typeface="Droid Serif"/>
                <a:ea typeface="Droid Serif"/>
                <a:cs typeface="Droid Serif"/>
                <a:sym typeface="Droid Serif"/>
              </a:rPr>
              <a:t>and A</a:t>
            </a:r>
            <a:r>
              <a:rPr lang="en" sz="600">
                <a:solidFill>
                  <a:srgbClr val="666666"/>
                </a:solidFill>
                <a:latin typeface="Droid Serif"/>
                <a:ea typeface="Droid Serif"/>
                <a:cs typeface="Droid Serif"/>
                <a:sym typeface="Droid Serif"/>
              </a:rPr>
              <a:t>n </a:t>
            </a:r>
            <a:r>
              <a:rPr lang="en" sz="1000">
                <a:solidFill>
                  <a:srgbClr val="666666"/>
                </a:solidFill>
                <a:latin typeface="Droid Serif"/>
                <a:ea typeface="Droid Serif"/>
                <a:cs typeface="Droid Serif"/>
                <a:sym typeface="Droid Serif"/>
              </a:rPr>
              <a:t>are available, the nth EV will be instructed to charge or discharge the battery.</a:t>
            </a:r>
            <a:endParaRPr>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38"/>
          <p:cNvSpPr txBox="1"/>
          <p:nvPr>
            <p:ph type="title"/>
          </p:nvPr>
        </p:nvSpPr>
        <p:spPr>
          <a:xfrm>
            <a:off x="329725" y="2530475"/>
            <a:ext cx="4451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Genetic Optimization</a:t>
            </a:r>
            <a:endParaRPr/>
          </a:p>
          <a:p>
            <a:pPr indent="0" lvl="0" marL="0" rtl="0" algn="l">
              <a:spcBef>
                <a:spcPts val="0"/>
              </a:spcBef>
              <a:spcAft>
                <a:spcPts val="0"/>
              </a:spcAft>
              <a:buNone/>
            </a:pPr>
            <a:r>
              <a:rPr lang="en"/>
              <a:t>Algorithm</a:t>
            </a:r>
            <a:endParaRPr/>
          </a:p>
          <a:p>
            <a:pPr indent="0" lvl="0" marL="0" rtl="0" algn="l">
              <a:spcBef>
                <a:spcPts val="0"/>
              </a:spcBef>
              <a:spcAft>
                <a:spcPts val="0"/>
              </a:spcAft>
              <a:buNone/>
            </a:pPr>
            <a:r>
              <a:t/>
            </a:r>
            <a:endParaRPr/>
          </a:p>
        </p:txBody>
      </p:sp>
      <p:pic>
        <p:nvPicPr>
          <p:cNvPr id="469" name="Google Shape;469;p38"/>
          <p:cNvPicPr preferRelativeResize="0"/>
          <p:nvPr/>
        </p:nvPicPr>
        <p:blipFill>
          <a:blip r:embed="rId3">
            <a:alphaModFix/>
          </a:blip>
          <a:stretch>
            <a:fillRect/>
          </a:stretch>
        </p:blipFill>
        <p:spPr>
          <a:xfrm>
            <a:off x="3880175" y="490150"/>
            <a:ext cx="5134475" cy="4653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39"/>
          <p:cNvSpPr txBox="1"/>
          <p:nvPr>
            <p:ph type="title"/>
          </p:nvPr>
        </p:nvSpPr>
        <p:spPr>
          <a:xfrm>
            <a:off x="996500" y="1724725"/>
            <a:ext cx="3842700" cy="535200"/>
          </a:xfrm>
          <a:prstGeom prst="rect">
            <a:avLst/>
          </a:prstGeom>
        </p:spPr>
        <p:txBody>
          <a:bodyPr anchorCtr="0" anchor="t" bIns="91425" lIns="91425" spcFirstLastPara="1" rIns="91425" wrap="square" tIns="91425">
            <a:normAutofit fontScale="90000"/>
          </a:bodyPr>
          <a:lstStyle/>
          <a:p>
            <a:pPr indent="0" lvl="0" marL="1113" rtl="0" algn="l">
              <a:spcBef>
                <a:spcPts val="1088"/>
              </a:spcBef>
              <a:spcAft>
                <a:spcPts val="0"/>
              </a:spcAft>
              <a:buClr>
                <a:schemeClr val="dk1"/>
              </a:buClr>
              <a:buSzPct val="42307"/>
              <a:buFont typeface="Arial"/>
              <a:buNone/>
            </a:pPr>
            <a:r>
              <a:rPr lang="en"/>
              <a:t>Results</a:t>
            </a:r>
            <a:endParaRPr/>
          </a:p>
        </p:txBody>
      </p:sp>
      <p:pic>
        <p:nvPicPr>
          <p:cNvPr id="475" name="Google Shape;475;p39"/>
          <p:cNvPicPr preferRelativeResize="0"/>
          <p:nvPr/>
        </p:nvPicPr>
        <p:blipFill>
          <a:blip r:embed="rId3">
            <a:alphaModFix/>
          </a:blip>
          <a:stretch>
            <a:fillRect/>
          </a:stretch>
        </p:blipFill>
        <p:spPr>
          <a:xfrm>
            <a:off x="3094100" y="641875"/>
            <a:ext cx="5943600" cy="2057400"/>
          </a:xfrm>
          <a:prstGeom prst="rect">
            <a:avLst/>
          </a:prstGeom>
          <a:noFill/>
          <a:ln>
            <a:noFill/>
          </a:ln>
        </p:spPr>
      </p:pic>
      <p:pic>
        <p:nvPicPr>
          <p:cNvPr id="476" name="Google Shape;476;p39"/>
          <p:cNvPicPr preferRelativeResize="0"/>
          <p:nvPr/>
        </p:nvPicPr>
        <p:blipFill>
          <a:blip r:embed="rId4">
            <a:alphaModFix/>
          </a:blip>
          <a:stretch>
            <a:fillRect/>
          </a:stretch>
        </p:blipFill>
        <p:spPr>
          <a:xfrm>
            <a:off x="322850" y="2535650"/>
            <a:ext cx="4763299" cy="2557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40"/>
          <p:cNvSpPr txBox="1"/>
          <p:nvPr>
            <p:ph type="title"/>
          </p:nvPr>
        </p:nvSpPr>
        <p:spPr>
          <a:xfrm>
            <a:off x="844100" y="1395225"/>
            <a:ext cx="6366300" cy="462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pic>
        <p:nvPicPr>
          <p:cNvPr id="482" name="Google Shape;482;p40"/>
          <p:cNvPicPr preferRelativeResize="0"/>
          <p:nvPr/>
        </p:nvPicPr>
        <p:blipFill rotWithShape="1">
          <a:blip r:embed="rId3">
            <a:alphaModFix/>
          </a:blip>
          <a:srcRect b="0" l="5499" r="0" t="0"/>
          <a:stretch/>
        </p:blipFill>
        <p:spPr>
          <a:xfrm rot="5400000">
            <a:off x="1975438" y="1722713"/>
            <a:ext cx="2619375" cy="3143250"/>
          </a:xfrm>
          <a:prstGeom prst="rect">
            <a:avLst/>
          </a:prstGeom>
          <a:noFill/>
          <a:ln>
            <a:noFill/>
          </a:ln>
        </p:spPr>
      </p:pic>
      <p:pic>
        <p:nvPicPr>
          <p:cNvPr id="483" name="Google Shape;483;p40"/>
          <p:cNvPicPr preferRelativeResize="0"/>
          <p:nvPr/>
        </p:nvPicPr>
        <p:blipFill rotWithShape="1">
          <a:blip r:embed="rId4">
            <a:alphaModFix/>
          </a:blip>
          <a:srcRect b="0" l="7868" r="0" t="0"/>
          <a:stretch/>
        </p:blipFill>
        <p:spPr>
          <a:xfrm rot="5400000">
            <a:off x="5190388" y="1920738"/>
            <a:ext cx="2676525" cy="2876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41"/>
          <p:cNvSpPr txBox="1"/>
          <p:nvPr>
            <p:ph type="title"/>
          </p:nvPr>
        </p:nvSpPr>
        <p:spPr>
          <a:xfrm>
            <a:off x="293650" y="1435300"/>
            <a:ext cx="6366300" cy="462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Current Trend - 2021</a:t>
            </a:r>
            <a:endParaRPr/>
          </a:p>
        </p:txBody>
      </p:sp>
      <p:sp>
        <p:nvSpPr>
          <p:cNvPr id="489" name="Google Shape;489;p41"/>
          <p:cNvSpPr txBox="1"/>
          <p:nvPr/>
        </p:nvSpPr>
        <p:spPr>
          <a:xfrm>
            <a:off x="360950" y="2039350"/>
            <a:ext cx="4211100" cy="17880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1800"/>
              </a:spcBef>
              <a:spcAft>
                <a:spcPts val="0"/>
              </a:spcAft>
              <a:buNone/>
            </a:pPr>
            <a:r>
              <a:rPr i="1" lang="en" sz="1300">
                <a:solidFill>
                  <a:srgbClr val="666666"/>
                </a:solidFill>
                <a:latin typeface="Droid Serif"/>
                <a:ea typeface="Droid Serif"/>
                <a:cs typeface="Droid Serif"/>
                <a:sym typeface="Droid Serif"/>
              </a:rPr>
              <a:t>1. Government Initiatives and Incentives</a:t>
            </a:r>
            <a:endParaRPr i="1" sz="1300">
              <a:solidFill>
                <a:srgbClr val="666666"/>
              </a:solidFill>
              <a:latin typeface="Droid Serif"/>
              <a:ea typeface="Droid Serif"/>
              <a:cs typeface="Droid Serif"/>
              <a:sym typeface="Droid Serif"/>
            </a:endParaRPr>
          </a:p>
          <a:p>
            <a:pPr indent="0" lvl="0" marL="0" rtl="0" algn="l">
              <a:lnSpc>
                <a:spcPct val="130000"/>
              </a:lnSpc>
              <a:spcBef>
                <a:spcPts val="0"/>
              </a:spcBef>
              <a:spcAft>
                <a:spcPts val="0"/>
              </a:spcAft>
              <a:buNone/>
            </a:pPr>
            <a:r>
              <a:rPr i="1" lang="en" sz="1300">
                <a:solidFill>
                  <a:srgbClr val="666666"/>
                </a:solidFill>
                <a:latin typeface="Droid Serif"/>
                <a:ea typeface="Droid Serif"/>
                <a:cs typeface="Droid Serif"/>
                <a:sym typeface="Droid Serif"/>
              </a:rPr>
              <a:t>2.</a:t>
            </a:r>
            <a:r>
              <a:rPr i="1" lang="en" sz="1300">
                <a:solidFill>
                  <a:srgbClr val="666666"/>
                </a:solidFill>
                <a:latin typeface="Droid Serif"/>
                <a:ea typeface="Droid Serif"/>
                <a:cs typeface="Droid Serif"/>
                <a:sym typeface="Droid Serif"/>
              </a:rPr>
              <a:t> Surge in EV sales</a:t>
            </a:r>
            <a:endParaRPr b="1" sz="1800">
              <a:solidFill>
                <a:srgbClr val="666666"/>
              </a:solidFill>
              <a:latin typeface="Droid Serif"/>
              <a:ea typeface="Droid Serif"/>
              <a:cs typeface="Droid Serif"/>
              <a:sym typeface="Droid Serif"/>
            </a:endParaRPr>
          </a:p>
          <a:p>
            <a:pPr indent="0" lvl="0" marL="0" rtl="0" algn="l">
              <a:lnSpc>
                <a:spcPct val="130000"/>
              </a:lnSpc>
              <a:spcBef>
                <a:spcPts val="0"/>
              </a:spcBef>
              <a:spcAft>
                <a:spcPts val="0"/>
              </a:spcAft>
              <a:buNone/>
            </a:pPr>
            <a:r>
              <a:rPr i="1" lang="en" sz="1300">
                <a:solidFill>
                  <a:srgbClr val="666666"/>
                </a:solidFill>
                <a:latin typeface="Droid Serif"/>
                <a:ea typeface="Droid Serif"/>
                <a:cs typeface="Droid Serif"/>
                <a:sym typeface="Droid Serif"/>
              </a:rPr>
              <a:t>3. Improving Range and Charge for new EVs</a:t>
            </a:r>
            <a:endParaRPr sz="1000">
              <a:solidFill>
                <a:srgbClr val="783F04"/>
              </a:solidFill>
              <a:latin typeface="Oswald"/>
              <a:ea typeface="Oswald"/>
              <a:cs typeface="Oswald"/>
              <a:sym typeface="Oswald"/>
            </a:endParaRPr>
          </a:p>
          <a:p>
            <a:pPr indent="0" lvl="0" marL="0" rtl="0" algn="l">
              <a:lnSpc>
                <a:spcPct val="130000"/>
              </a:lnSpc>
              <a:spcBef>
                <a:spcPts val="400"/>
              </a:spcBef>
              <a:spcAft>
                <a:spcPts val="0"/>
              </a:spcAft>
              <a:buNone/>
            </a:pPr>
            <a:r>
              <a:rPr i="1" lang="en" sz="1300">
                <a:solidFill>
                  <a:srgbClr val="666666"/>
                </a:solidFill>
                <a:latin typeface="Droid Serif"/>
                <a:ea typeface="Droid Serif"/>
                <a:cs typeface="Droid Serif"/>
                <a:sym typeface="Droid Serif"/>
              </a:rPr>
              <a:t>4. Expanding EV Charging Station Infrastructure</a:t>
            </a:r>
            <a:endParaRPr b="1" sz="1800">
              <a:solidFill>
                <a:srgbClr val="666666"/>
              </a:solidFill>
              <a:latin typeface="Droid Serif"/>
              <a:ea typeface="Droid Serif"/>
              <a:cs typeface="Droid Serif"/>
              <a:sym typeface="Droid Serif"/>
            </a:endParaRPr>
          </a:p>
          <a:p>
            <a:pPr indent="0" lvl="0" marL="0" rtl="0" algn="l">
              <a:lnSpc>
                <a:spcPct val="130000"/>
              </a:lnSpc>
              <a:spcBef>
                <a:spcPts val="400"/>
              </a:spcBef>
              <a:spcAft>
                <a:spcPts val="400"/>
              </a:spcAft>
              <a:buNone/>
            </a:pPr>
            <a:r>
              <a:rPr i="1" lang="en" sz="1300">
                <a:solidFill>
                  <a:srgbClr val="666666"/>
                </a:solidFill>
                <a:latin typeface="Droid Serif"/>
                <a:ea typeface="Droid Serif"/>
                <a:cs typeface="Droid Serif"/>
                <a:sym typeface="Droid Serif"/>
              </a:rPr>
              <a:t>5. Home EV Charging Stations More Efficient Than Ever</a:t>
            </a:r>
            <a:endParaRPr i="1" sz="1300">
              <a:solidFill>
                <a:srgbClr val="666666"/>
              </a:solidFill>
              <a:latin typeface="Droid Serif"/>
              <a:ea typeface="Droid Serif"/>
              <a:cs typeface="Droid Serif"/>
              <a:sym typeface="Droid Serif"/>
            </a:endParaRPr>
          </a:p>
        </p:txBody>
      </p:sp>
      <p:pic>
        <p:nvPicPr>
          <p:cNvPr id="490" name="Google Shape;490;p41"/>
          <p:cNvPicPr preferRelativeResize="0"/>
          <p:nvPr/>
        </p:nvPicPr>
        <p:blipFill>
          <a:blip r:embed="rId3">
            <a:alphaModFix/>
          </a:blip>
          <a:stretch>
            <a:fillRect/>
          </a:stretch>
        </p:blipFill>
        <p:spPr>
          <a:xfrm>
            <a:off x="4572050" y="1462950"/>
            <a:ext cx="4158274" cy="2940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42"/>
          <p:cNvSpPr txBox="1"/>
          <p:nvPr>
            <p:ph type="title"/>
          </p:nvPr>
        </p:nvSpPr>
        <p:spPr>
          <a:xfrm>
            <a:off x="151650" y="1792225"/>
            <a:ext cx="8840700" cy="1408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900"/>
              <a:t>Thank You</a:t>
            </a:r>
            <a:endParaRPr sz="29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43"/>
          <p:cNvSpPr txBox="1"/>
          <p:nvPr/>
        </p:nvSpPr>
        <p:spPr>
          <a:xfrm>
            <a:off x="2543975" y="596700"/>
            <a:ext cx="6386400" cy="6843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2800">
                <a:solidFill>
                  <a:srgbClr val="424242"/>
                </a:solidFill>
                <a:latin typeface="Maven Pro"/>
                <a:ea typeface="Maven Pro"/>
                <a:cs typeface="Maven Pro"/>
                <a:sym typeface="Maven Pro"/>
              </a:rPr>
              <a:t>Peak Load Minimization</a:t>
            </a:r>
            <a:endParaRPr b="1" sz="2800">
              <a:solidFill>
                <a:srgbClr val="424242"/>
              </a:solidFill>
              <a:latin typeface="Maven Pro"/>
              <a:ea typeface="Maven Pro"/>
              <a:cs typeface="Maven Pro"/>
              <a:sym typeface="Maven Pro"/>
            </a:endParaRPr>
          </a:p>
        </p:txBody>
      </p:sp>
      <p:sp>
        <p:nvSpPr>
          <p:cNvPr id="501" name="Google Shape;501;p43"/>
          <p:cNvSpPr txBox="1"/>
          <p:nvPr/>
        </p:nvSpPr>
        <p:spPr>
          <a:xfrm>
            <a:off x="1285750" y="2981650"/>
            <a:ext cx="7030500" cy="2541600"/>
          </a:xfrm>
          <a:prstGeom prst="rect">
            <a:avLst/>
          </a:prstGeom>
          <a:noFill/>
          <a:ln>
            <a:noFill/>
          </a:ln>
        </p:spPr>
        <p:txBody>
          <a:bodyPr anchorCtr="0" anchor="t" bIns="91425" lIns="91425" spcFirstLastPara="1" rIns="91425" wrap="square" tIns="91425">
            <a:normAutofit/>
          </a:bodyPr>
          <a:lstStyle/>
          <a:p>
            <a:pPr indent="0" lvl="0" marL="0" rtl="0" algn="l">
              <a:lnSpc>
                <a:spcPct val="130000"/>
              </a:lnSpc>
              <a:spcBef>
                <a:spcPts val="1200"/>
              </a:spcBef>
              <a:spcAft>
                <a:spcPts val="0"/>
              </a:spcAft>
              <a:buNone/>
            </a:pPr>
            <a:r>
              <a:rPr lang="en" sz="1100">
                <a:solidFill>
                  <a:srgbClr val="666666"/>
                </a:solidFill>
                <a:latin typeface="Droid Serif"/>
                <a:ea typeface="Droid Serif"/>
                <a:cs typeface="Droid Serif"/>
                <a:sym typeface="Droid Serif"/>
              </a:rPr>
              <a:t>P</a:t>
            </a:r>
            <a:r>
              <a:rPr baseline="-25000" lang="en" sz="1100">
                <a:solidFill>
                  <a:srgbClr val="666666"/>
                </a:solidFill>
                <a:latin typeface="Droid Serif"/>
                <a:ea typeface="Droid Serif"/>
                <a:cs typeface="Droid Serif"/>
                <a:sym typeface="Droid Serif"/>
              </a:rPr>
              <a:t>t</a:t>
            </a:r>
            <a:r>
              <a:rPr baseline="30000" lang="en" sz="1100">
                <a:solidFill>
                  <a:srgbClr val="666666"/>
                </a:solidFill>
                <a:latin typeface="Droid Serif"/>
                <a:ea typeface="Droid Serif"/>
                <a:cs typeface="Droid Serif"/>
                <a:sym typeface="Droid Serif"/>
              </a:rPr>
              <a:t>PV</a:t>
            </a:r>
            <a:r>
              <a:rPr lang="en" sz="1100">
                <a:solidFill>
                  <a:srgbClr val="666666"/>
                </a:solidFill>
                <a:latin typeface="Droid Serif"/>
                <a:ea typeface="Droid Serif"/>
                <a:cs typeface="Droid Serif"/>
                <a:sym typeface="Droid Serif"/>
              </a:rPr>
              <a:t>  : indicates the power supply of the photovoltaic array at time t  </a:t>
            </a:r>
            <a:endParaRPr sz="1100">
              <a:solidFill>
                <a:srgbClr val="666666"/>
              </a:solidFill>
              <a:latin typeface="Droid Serif"/>
              <a:ea typeface="Droid Serif"/>
              <a:cs typeface="Droid Serif"/>
              <a:sym typeface="Droid Serif"/>
            </a:endParaRPr>
          </a:p>
          <a:p>
            <a:pPr indent="0" lvl="0" marL="0" rtl="0" algn="l">
              <a:lnSpc>
                <a:spcPct val="130000"/>
              </a:lnSpc>
              <a:spcBef>
                <a:spcPts val="1200"/>
              </a:spcBef>
              <a:spcAft>
                <a:spcPts val="0"/>
              </a:spcAft>
              <a:buNone/>
            </a:pPr>
            <a:r>
              <a:rPr lang="en" sz="1100">
                <a:solidFill>
                  <a:srgbClr val="666666"/>
                </a:solidFill>
                <a:latin typeface="Droid Serif"/>
                <a:ea typeface="Droid Serif"/>
                <a:cs typeface="Droid Serif"/>
                <a:sym typeface="Droid Serif"/>
              </a:rPr>
              <a:t>P</a:t>
            </a:r>
            <a:r>
              <a:rPr baseline="-25000" lang="en" sz="1100">
                <a:solidFill>
                  <a:srgbClr val="666666"/>
                </a:solidFill>
                <a:latin typeface="Droid Serif"/>
                <a:ea typeface="Droid Serif"/>
                <a:cs typeface="Droid Serif"/>
                <a:sym typeface="Droid Serif"/>
              </a:rPr>
              <a:t>t</a:t>
            </a:r>
            <a:r>
              <a:rPr baseline="30000" lang="en" sz="1100">
                <a:solidFill>
                  <a:srgbClr val="666666"/>
                </a:solidFill>
                <a:latin typeface="Droid Serif"/>
                <a:ea typeface="Droid Serif"/>
                <a:cs typeface="Droid Serif"/>
                <a:sym typeface="Droid Serif"/>
              </a:rPr>
              <a:t>Conn</a:t>
            </a:r>
            <a:r>
              <a:rPr lang="en" sz="1100">
                <a:solidFill>
                  <a:srgbClr val="666666"/>
                </a:solidFill>
                <a:latin typeface="Droid Serif"/>
                <a:ea typeface="Droid Serif"/>
                <a:cs typeface="Droid Serif"/>
                <a:sym typeface="Droid Serif"/>
              </a:rPr>
              <a:t>  : represents the conventional loads without PEVs at time t</a:t>
            </a:r>
            <a:endParaRPr sz="1100">
              <a:solidFill>
                <a:srgbClr val="666666"/>
              </a:solidFill>
              <a:latin typeface="Droid Serif"/>
              <a:ea typeface="Droid Serif"/>
              <a:cs typeface="Droid Serif"/>
              <a:sym typeface="Droid Serif"/>
            </a:endParaRPr>
          </a:p>
          <a:p>
            <a:pPr indent="0" lvl="0" marL="0" rtl="0" algn="l">
              <a:lnSpc>
                <a:spcPct val="130000"/>
              </a:lnSpc>
              <a:spcBef>
                <a:spcPts val="1200"/>
              </a:spcBef>
              <a:spcAft>
                <a:spcPts val="0"/>
              </a:spcAft>
              <a:buNone/>
            </a:pPr>
            <a:r>
              <a:rPr lang="en" sz="1100">
                <a:solidFill>
                  <a:srgbClr val="666666"/>
                </a:solidFill>
                <a:latin typeface="Droid Serif"/>
                <a:ea typeface="Droid Serif"/>
                <a:cs typeface="Droid Serif"/>
                <a:sym typeface="Droid Serif"/>
              </a:rPr>
              <a:t>P</a:t>
            </a:r>
            <a:r>
              <a:rPr baseline="-25000" lang="en" sz="1100">
                <a:solidFill>
                  <a:srgbClr val="666666"/>
                </a:solidFill>
                <a:latin typeface="Droid Serif"/>
                <a:ea typeface="Droid Serif"/>
                <a:cs typeface="Droid Serif"/>
                <a:sym typeface="Droid Serif"/>
              </a:rPr>
              <a:t>t,n</a:t>
            </a:r>
            <a:r>
              <a:rPr baseline="30000" lang="en" sz="1100">
                <a:solidFill>
                  <a:srgbClr val="666666"/>
                </a:solidFill>
                <a:latin typeface="Droid Serif"/>
                <a:ea typeface="Droid Serif"/>
                <a:cs typeface="Droid Serif"/>
                <a:sym typeface="Droid Serif"/>
              </a:rPr>
              <a:t>EV</a:t>
            </a:r>
            <a:r>
              <a:rPr lang="en" sz="1100">
                <a:solidFill>
                  <a:srgbClr val="666666"/>
                </a:solidFill>
                <a:latin typeface="Droid Serif"/>
                <a:ea typeface="Droid Serif"/>
                <a:cs typeface="Droid Serif"/>
                <a:sym typeface="Droid Serif"/>
              </a:rPr>
              <a:t>  : represents the charging power of the n-th PEV at time t</a:t>
            </a:r>
            <a:endParaRPr sz="1100">
              <a:solidFill>
                <a:srgbClr val="666666"/>
              </a:solidFill>
              <a:latin typeface="Droid Serif"/>
              <a:ea typeface="Droid Serif"/>
              <a:cs typeface="Droid Serif"/>
              <a:sym typeface="Droid Serif"/>
            </a:endParaRPr>
          </a:p>
          <a:p>
            <a:pPr indent="0" lvl="0" marL="0" rtl="0" algn="l">
              <a:lnSpc>
                <a:spcPct val="130000"/>
              </a:lnSpc>
              <a:spcBef>
                <a:spcPts val="1200"/>
              </a:spcBef>
              <a:spcAft>
                <a:spcPts val="0"/>
              </a:spcAft>
              <a:buNone/>
            </a:pPr>
            <a:r>
              <a:rPr lang="en" sz="1100">
                <a:solidFill>
                  <a:srgbClr val="666666"/>
                </a:solidFill>
                <a:latin typeface="Droid Serif"/>
                <a:ea typeface="Droid Serif"/>
                <a:cs typeface="Droid Serif"/>
                <a:sym typeface="Droid Serif"/>
              </a:rPr>
              <a:t>T represents the divided number of time period</a:t>
            </a:r>
            <a:endParaRPr sz="1100">
              <a:solidFill>
                <a:srgbClr val="666666"/>
              </a:solidFill>
              <a:latin typeface="Droid Serif"/>
              <a:ea typeface="Droid Serif"/>
              <a:cs typeface="Droid Serif"/>
              <a:sym typeface="Droid Serif"/>
            </a:endParaRPr>
          </a:p>
          <a:p>
            <a:pPr indent="0" lvl="0" marL="0" rtl="0" algn="l">
              <a:lnSpc>
                <a:spcPct val="130000"/>
              </a:lnSpc>
              <a:spcBef>
                <a:spcPts val="1200"/>
              </a:spcBef>
              <a:spcAft>
                <a:spcPts val="1200"/>
              </a:spcAft>
              <a:buNone/>
            </a:pPr>
            <a:r>
              <a:rPr lang="en" sz="1100">
                <a:solidFill>
                  <a:srgbClr val="666666"/>
                </a:solidFill>
                <a:latin typeface="Droid Serif"/>
                <a:ea typeface="Droid Serif"/>
                <a:cs typeface="Droid Serif"/>
                <a:sym typeface="Droid Serif"/>
              </a:rPr>
              <a:t>N represents the number of PEVs.</a:t>
            </a:r>
            <a:endParaRPr sz="1300">
              <a:solidFill>
                <a:srgbClr val="424242"/>
              </a:solidFill>
              <a:latin typeface="Nunito"/>
              <a:ea typeface="Nunito"/>
              <a:cs typeface="Nunito"/>
              <a:sym typeface="Nunito"/>
            </a:endParaRPr>
          </a:p>
        </p:txBody>
      </p:sp>
      <p:pic>
        <p:nvPicPr>
          <p:cNvPr id="502" name="Google Shape;502;p43"/>
          <p:cNvPicPr preferRelativeResize="0"/>
          <p:nvPr/>
        </p:nvPicPr>
        <p:blipFill>
          <a:blip r:embed="rId3">
            <a:alphaModFix/>
          </a:blip>
          <a:stretch>
            <a:fillRect/>
          </a:stretch>
        </p:blipFill>
        <p:spPr>
          <a:xfrm>
            <a:off x="1377275" y="1776250"/>
            <a:ext cx="4720375" cy="1140500"/>
          </a:xfrm>
          <a:prstGeom prst="rect">
            <a:avLst/>
          </a:prstGeom>
          <a:noFill/>
          <a:ln>
            <a:noFill/>
          </a:ln>
        </p:spPr>
      </p:pic>
      <p:sp>
        <p:nvSpPr>
          <p:cNvPr id="503" name="Google Shape;503;p43"/>
          <p:cNvSpPr txBox="1"/>
          <p:nvPr>
            <p:ph type="title"/>
          </p:nvPr>
        </p:nvSpPr>
        <p:spPr>
          <a:xfrm>
            <a:off x="681175" y="563025"/>
            <a:ext cx="1092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Part 1</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26"/>
          <p:cNvSpPr txBox="1"/>
          <p:nvPr>
            <p:ph type="title"/>
          </p:nvPr>
        </p:nvSpPr>
        <p:spPr>
          <a:xfrm>
            <a:off x="638850" y="14869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Agenda</a:t>
            </a:r>
            <a:endParaRPr/>
          </a:p>
        </p:txBody>
      </p:sp>
      <p:sp>
        <p:nvSpPr>
          <p:cNvPr id="363" name="Google Shape;363;p26"/>
          <p:cNvSpPr txBox="1"/>
          <p:nvPr>
            <p:ph idx="1" type="body"/>
          </p:nvPr>
        </p:nvSpPr>
        <p:spPr>
          <a:xfrm>
            <a:off x="550050" y="2237400"/>
            <a:ext cx="7866300" cy="1877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n"/>
              <a:t>Introduction</a:t>
            </a:r>
            <a:endParaRPr/>
          </a:p>
          <a:p>
            <a:pPr indent="-311150" lvl="0" marL="457200" rtl="0" algn="l">
              <a:lnSpc>
                <a:spcPct val="111088"/>
              </a:lnSpc>
              <a:spcBef>
                <a:spcPts val="0"/>
              </a:spcBef>
              <a:spcAft>
                <a:spcPts val="0"/>
              </a:spcAft>
              <a:buSzPts val="1300"/>
              <a:buAutoNum type="arabicPeriod"/>
            </a:pPr>
            <a:r>
              <a:rPr lang="en"/>
              <a:t>Peak Load Minimization</a:t>
            </a:r>
            <a:endParaRPr/>
          </a:p>
          <a:p>
            <a:pPr indent="-311150" lvl="0" marL="457200" rtl="0" algn="l">
              <a:lnSpc>
                <a:spcPct val="111088"/>
              </a:lnSpc>
              <a:spcBef>
                <a:spcPts val="0"/>
              </a:spcBef>
              <a:spcAft>
                <a:spcPts val="0"/>
              </a:spcAft>
              <a:buSzPts val="1300"/>
              <a:buAutoNum type="arabicPeriod"/>
            </a:pPr>
            <a:r>
              <a:rPr lang="en"/>
              <a:t>Minimization of Load Variance in Power Grids</a:t>
            </a:r>
            <a:endParaRPr/>
          </a:p>
          <a:p>
            <a:pPr indent="-311150" lvl="0" marL="457200" rtl="0" algn="l">
              <a:lnSpc>
                <a:spcPct val="111088"/>
              </a:lnSpc>
              <a:spcBef>
                <a:spcPts val="0"/>
              </a:spcBef>
              <a:spcAft>
                <a:spcPts val="0"/>
              </a:spcAft>
              <a:buSzPts val="1300"/>
              <a:buAutoNum type="arabicPeriod"/>
            </a:pPr>
            <a:r>
              <a:rPr lang="en"/>
              <a:t>Conclusion</a:t>
            </a:r>
            <a:endParaRPr/>
          </a:p>
          <a:p>
            <a:pPr indent="-311150" lvl="0" marL="457200" rtl="0" algn="l">
              <a:lnSpc>
                <a:spcPct val="111088"/>
              </a:lnSpc>
              <a:spcBef>
                <a:spcPts val="0"/>
              </a:spcBef>
              <a:spcAft>
                <a:spcPts val="0"/>
              </a:spcAft>
              <a:buSzPts val="1300"/>
              <a:buAutoNum type="arabicPeriod"/>
            </a:pPr>
            <a:r>
              <a:rPr lang="en"/>
              <a:t>Current Trend in 2021</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44"/>
          <p:cNvSpPr txBox="1"/>
          <p:nvPr>
            <p:ph type="title"/>
          </p:nvPr>
        </p:nvSpPr>
        <p:spPr>
          <a:xfrm>
            <a:off x="672200" y="4121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 Load Demand Parameters</a:t>
            </a:r>
            <a:endParaRPr/>
          </a:p>
          <a:p>
            <a:pPr indent="0" lvl="0" marL="0" rtl="0" algn="l">
              <a:spcBef>
                <a:spcPts val="0"/>
              </a:spcBef>
              <a:spcAft>
                <a:spcPts val="0"/>
              </a:spcAft>
              <a:buNone/>
            </a:pPr>
            <a:r>
              <a:t/>
            </a:r>
            <a:endParaRPr/>
          </a:p>
        </p:txBody>
      </p:sp>
      <p:pic>
        <p:nvPicPr>
          <p:cNvPr id="509" name="Google Shape;509;p44"/>
          <p:cNvPicPr preferRelativeResize="0"/>
          <p:nvPr/>
        </p:nvPicPr>
        <p:blipFill>
          <a:blip r:embed="rId3">
            <a:alphaModFix/>
          </a:blip>
          <a:stretch>
            <a:fillRect/>
          </a:stretch>
        </p:blipFill>
        <p:spPr>
          <a:xfrm>
            <a:off x="1999576" y="1051125"/>
            <a:ext cx="5658025" cy="40541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7"/>
          <p:cNvSpPr txBox="1"/>
          <p:nvPr>
            <p:ph type="title"/>
          </p:nvPr>
        </p:nvSpPr>
        <p:spPr>
          <a:xfrm>
            <a:off x="680100" y="801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369" name="Google Shape;369;p27"/>
          <p:cNvSpPr txBox="1"/>
          <p:nvPr>
            <p:ph idx="1" type="body"/>
          </p:nvPr>
        </p:nvSpPr>
        <p:spPr>
          <a:xfrm>
            <a:off x="1011025" y="4455975"/>
            <a:ext cx="7448700" cy="45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t>Why do we need optimisations ?     				What kind of Optimisations ?</a:t>
            </a:r>
            <a:endParaRPr/>
          </a:p>
        </p:txBody>
      </p:sp>
      <p:pic>
        <p:nvPicPr>
          <p:cNvPr id="370" name="Google Shape;370;p27"/>
          <p:cNvPicPr preferRelativeResize="0"/>
          <p:nvPr/>
        </p:nvPicPr>
        <p:blipFill>
          <a:blip r:embed="rId3">
            <a:alphaModFix/>
          </a:blip>
          <a:stretch>
            <a:fillRect/>
          </a:stretch>
        </p:blipFill>
        <p:spPr>
          <a:xfrm>
            <a:off x="1396700" y="615300"/>
            <a:ext cx="6677338" cy="3774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28"/>
          <p:cNvSpPr txBox="1"/>
          <p:nvPr>
            <p:ph type="title"/>
          </p:nvPr>
        </p:nvSpPr>
        <p:spPr>
          <a:xfrm>
            <a:off x="3738100" y="107625"/>
            <a:ext cx="5224200" cy="580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Proposed System Architecture for EV charging</a:t>
            </a:r>
            <a:endParaRPr/>
          </a:p>
        </p:txBody>
      </p:sp>
      <p:pic>
        <p:nvPicPr>
          <p:cNvPr id="376" name="Google Shape;376;p28"/>
          <p:cNvPicPr preferRelativeResize="0"/>
          <p:nvPr/>
        </p:nvPicPr>
        <p:blipFill>
          <a:blip r:embed="rId3">
            <a:alphaModFix/>
          </a:blip>
          <a:stretch>
            <a:fillRect/>
          </a:stretch>
        </p:blipFill>
        <p:spPr>
          <a:xfrm>
            <a:off x="81525" y="1079750"/>
            <a:ext cx="5538799" cy="3705350"/>
          </a:xfrm>
          <a:prstGeom prst="rect">
            <a:avLst/>
          </a:prstGeom>
          <a:noFill/>
          <a:ln>
            <a:noFill/>
          </a:ln>
        </p:spPr>
      </p:pic>
      <p:sp>
        <p:nvSpPr>
          <p:cNvPr id="377" name="Google Shape;377;p28"/>
          <p:cNvSpPr txBox="1"/>
          <p:nvPr/>
        </p:nvSpPr>
        <p:spPr>
          <a:xfrm>
            <a:off x="0" y="0"/>
            <a:ext cx="3000000" cy="139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lnSpc>
                <a:spcPct val="115000"/>
              </a:lnSpc>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a:p>
            <a:pPr indent="0" lvl="0" marL="0" rtl="0" algn="l">
              <a:spcBef>
                <a:spcPts val="0"/>
              </a:spcBef>
              <a:spcAft>
                <a:spcPts val="0"/>
              </a:spcAft>
              <a:buNone/>
            </a:pPr>
            <a:r>
              <a:rPr lang="en" sz="1100"/>
              <a:t>		</a:t>
            </a:r>
            <a:endParaRPr sz="1100"/>
          </a:p>
        </p:txBody>
      </p:sp>
      <p:sp>
        <p:nvSpPr>
          <p:cNvPr id="378" name="Google Shape;378;p28"/>
          <p:cNvSpPr txBox="1"/>
          <p:nvPr/>
        </p:nvSpPr>
        <p:spPr>
          <a:xfrm>
            <a:off x="5727625" y="997850"/>
            <a:ext cx="30000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EV Charging System :</a:t>
            </a:r>
            <a:endParaRPr/>
          </a:p>
          <a:p>
            <a:pPr indent="0" lvl="0" marL="0" rtl="0" algn="l">
              <a:spcBef>
                <a:spcPts val="0"/>
              </a:spcBef>
              <a:spcAft>
                <a:spcPts val="0"/>
              </a:spcAft>
              <a:buNone/>
            </a:pPr>
            <a:r>
              <a:rPr lang="en"/>
              <a:t>- </a:t>
            </a:r>
            <a:r>
              <a:rPr lang="en"/>
              <a:t>A</a:t>
            </a:r>
            <a:r>
              <a:rPr lang="en"/>
              <a:t> main server and S substations.</a:t>
            </a:r>
            <a:endParaRPr/>
          </a:p>
          <a:p>
            <a:pPr indent="0" lvl="0" marL="0" rtl="0" algn="l">
              <a:spcBef>
                <a:spcPts val="0"/>
              </a:spcBef>
              <a:spcAft>
                <a:spcPts val="0"/>
              </a:spcAft>
              <a:buNone/>
            </a:pPr>
            <a:r>
              <a:rPr lang="en"/>
              <a:t>- Ns charging stations in substation s ∈ S</a:t>
            </a:r>
            <a:endParaRPr/>
          </a:p>
          <a:p>
            <a:pPr indent="0" lvl="0" marL="0" rtl="0" algn="l">
              <a:spcBef>
                <a:spcPts val="0"/>
              </a:spcBef>
              <a:spcAft>
                <a:spcPts val="0"/>
              </a:spcAft>
              <a:buNone/>
            </a:pPr>
            <a:r>
              <a:rPr lang="en"/>
              <a:t>- M ports in a charging station</a:t>
            </a:r>
            <a:endParaRPr/>
          </a:p>
          <a:p>
            <a:pPr indent="0" lvl="0" marL="0" rtl="0" algn="l">
              <a:spcBef>
                <a:spcPts val="0"/>
              </a:spcBef>
              <a:spcAft>
                <a:spcPts val="0"/>
              </a:spcAft>
              <a:buNone/>
            </a:pPr>
            <a:r>
              <a:rPr lang="en"/>
              <a:t>- Local computer in each charging station</a:t>
            </a:r>
            <a:endParaRPr/>
          </a:p>
        </p:txBody>
      </p:sp>
      <p:sp>
        <p:nvSpPr>
          <p:cNvPr id="379" name="Google Shape;379;p28"/>
          <p:cNvSpPr txBox="1"/>
          <p:nvPr/>
        </p:nvSpPr>
        <p:spPr>
          <a:xfrm>
            <a:off x="5727625" y="2863800"/>
            <a:ext cx="3000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Main server : </a:t>
            </a:r>
            <a:endParaRPr/>
          </a:p>
          <a:p>
            <a:pPr indent="0" lvl="0" marL="0" rtl="0" algn="l">
              <a:spcBef>
                <a:spcPts val="0"/>
              </a:spcBef>
              <a:spcAft>
                <a:spcPts val="0"/>
              </a:spcAft>
              <a:buNone/>
            </a:pPr>
            <a:r>
              <a:rPr lang="en"/>
              <a:t>- </a:t>
            </a:r>
            <a:r>
              <a:rPr lang="en"/>
              <a:t>Compute Allowable EV loads for each charging station</a:t>
            </a:r>
            <a:endParaRPr/>
          </a:p>
          <a:p>
            <a:pPr indent="0" lvl="0" marL="0" rtl="0" algn="l">
              <a:spcBef>
                <a:spcPts val="0"/>
              </a:spcBef>
              <a:spcAft>
                <a:spcPts val="0"/>
              </a:spcAft>
              <a:buNone/>
            </a:pPr>
            <a:r>
              <a:rPr lang="en"/>
              <a:t>- Determine EV position</a:t>
            </a:r>
            <a:endParaRPr/>
          </a:p>
        </p:txBody>
      </p:sp>
      <p:sp>
        <p:nvSpPr>
          <p:cNvPr id="380" name="Google Shape;380;p28"/>
          <p:cNvSpPr txBox="1"/>
          <p:nvPr/>
        </p:nvSpPr>
        <p:spPr>
          <a:xfrm>
            <a:off x="5727625" y="3991625"/>
            <a:ext cx="2620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Local computer in charging station</a:t>
            </a:r>
            <a:endParaRPr/>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p29"/>
          <p:cNvPicPr preferRelativeResize="0"/>
          <p:nvPr/>
        </p:nvPicPr>
        <p:blipFill>
          <a:blip r:embed="rId3">
            <a:alphaModFix/>
          </a:blip>
          <a:stretch>
            <a:fillRect/>
          </a:stretch>
        </p:blipFill>
        <p:spPr>
          <a:xfrm>
            <a:off x="4303475" y="57771"/>
            <a:ext cx="4515474" cy="4809554"/>
          </a:xfrm>
          <a:prstGeom prst="rect">
            <a:avLst/>
          </a:prstGeom>
          <a:noFill/>
          <a:ln>
            <a:noFill/>
          </a:ln>
        </p:spPr>
      </p:pic>
      <p:sp>
        <p:nvSpPr>
          <p:cNvPr id="386" name="Google Shape;386;p29"/>
          <p:cNvSpPr txBox="1"/>
          <p:nvPr/>
        </p:nvSpPr>
        <p:spPr>
          <a:xfrm>
            <a:off x="479950" y="1121300"/>
            <a:ext cx="3431700" cy="19944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 sz="2800">
                <a:solidFill>
                  <a:srgbClr val="424242"/>
                </a:solidFill>
                <a:latin typeface="Maven Pro"/>
                <a:ea typeface="Maven Pro"/>
                <a:cs typeface="Maven Pro"/>
                <a:sym typeface="Maven Pro"/>
              </a:rPr>
              <a:t>Flow Chart:</a:t>
            </a:r>
            <a:endParaRPr b="1" sz="2800">
              <a:solidFill>
                <a:srgbClr val="424242"/>
              </a:solidFill>
              <a:latin typeface="Maven Pro"/>
              <a:ea typeface="Maven Pro"/>
              <a:cs typeface="Maven Pro"/>
              <a:sym typeface="Maven Pro"/>
            </a:endParaRPr>
          </a:p>
          <a:p>
            <a:pPr indent="0" lvl="0" marL="0" rtl="0" algn="l">
              <a:spcBef>
                <a:spcPts val="0"/>
              </a:spcBef>
              <a:spcAft>
                <a:spcPts val="0"/>
              </a:spcAft>
              <a:buNone/>
            </a:pPr>
            <a:r>
              <a:rPr b="1" lang="en">
                <a:solidFill>
                  <a:srgbClr val="424242"/>
                </a:solidFill>
                <a:latin typeface="Maven Pro"/>
                <a:ea typeface="Maven Pro"/>
                <a:cs typeface="Maven Pro"/>
                <a:sym typeface="Maven Pro"/>
              </a:rPr>
              <a:t>charging station selection for an EV sent request to main server</a:t>
            </a:r>
            <a:endParaRPr b="1">
              <a:solidFill>
                <a:srgbClr val="424242"/>
              </a:solidFill>
              <a:latin typeface="Maven Pro"/>
              <a:ea typeface="Maven Pro"/>
              <a:cs typeface="Maven Pro"/>
              <a:sym typeface="Maven Pr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0"/>
          <p:cNvSpPr txBox="1"/>
          <p:nvPr>
            <p:ph type="title"/>
          </p:nvPr>
        </p:nvSpPr>
        <p:spPr>
          <a:xfrm>
            <a:off x="729450" y="440725"/>
            <a:ext cx="6665400" cy="451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Peak Load Minimisation</a:t>
            </a:r>
            <a:endParaRPr/>
          </a:p>
          <a:p>
            <a:pPr indent="0" lvl="0" marL="0" rtl="0" algn="l">
              <a:spcBef>
                <a:spcPts val="0"/>
              </a:spcBef>
              <a:spcAft>
                <a:spcPts val="0"/>
              </a:spcAft>
              <a:buNone/>
            </a:pPr>
            <a:r>
              <a:t/>
            </a:r>
            <a:endParaRPr/>
          </a:p>
        </p:txBody>
      </p:sp>
      <p:pic>
        <p:nvPicPr>
          <p:cNvPr id="392" name="Google Shape;392;p30"/>
          <p:cNvPicPr preferRelativeResize="0"/>
          <p:nvPr/>
        </p:nvPicPr>
        <p:blipFill>
          <a:blip r:embed="rId3">
            <a:alphaModFix/>
          </a:blip>
          <a:stretch>
            <a:fillRect/>
          </a:stretch>
        </p:blipFill>
        <p:spPr>
          <a:xfrm>
            <a:off x="653646" y="1969911"/>
            <a:ext cx="2286815" cy="702601"/>
          </a:xfrm>
          <a:prstGeom prst="rect">
            <a:avLst/>
          </a:prstGeom>
          <a:noFill/>
          <a:ln>
            <a:noFill/>
          </a:ln>
        </p:spPr>
      </p:pic>
      <p:sp>
        <p:nvSpPr>
          <p:cNvPr id="393" name="Google Shape;393;p30"/>
          <p:cNvSpPr txBox="1"/>
          <p:nvPr/>
        </p:nvSpPr>
        <p:spPr>
          <a:xfrm>
            <a:off x="277725" y="3485421"/>
            <a:ext cx="292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 average load L ̃s is given by</a:t>
            </a:r>
            <a:endParaRPr/>
          </a:p>
        </p:txBody>
      </p:sp>
      <p:pic>
        <p:nvPicPr>
          <p:cNvPr id="394" name="Google Shape;394;p30"/>
          <p:cNvPicPr preferRelativeResize="0"/>
          <p:nvPr/>
        </p:nvPicPr>
        <p:blipFill>
          <a:blip r:embed="rId4">
            <a:alphaModFix/>
          </a:blip>
          <a:stretch>
            <a:fillRect/>
          </a:stretch>
        </p:blipFill>
        <p:spPr>
          <a:xfrm>
            <a:off x="954654" y="3812457"/>
            <a:ext cx="1568448" cy="702601"/>
          </a:xfrm>
          <a:prstGeom prst="rect">
            <a:avLst/>
          </a:prstGeom>
          <a:noFill/>
          <a:ln>
            <a:noFill/>
          </a:ln>
        </p:spPr>
      </p:pic>
      <p:sp>
        <p:nvSpPr>
          <p:cNvPr id="395" name="Google Shape;395;p30"/>
          <p:cNvSpPr txBox="1"/>
          <p:nvPr/>
        </p:nvSpPr>
        <p:spPr>
          <a:xfrm>
            <a:off x="335892" y="4515045"/>
            <a:ext cx="292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Where, </a:t>
            </a:r>
            <a:r>
              <a:rPr lang="en"/>
              <a:t>H = 24</a:t>
            </a:r>
            <a:endParaRPr/>
          </a:p>
        </p:txBody>
      </p:sp>
      <p:pic>
        <p:nvPicPr>
          <p:cNvPr id="396" name="Google Shape;396;p30"/>
          <p:cNvPicPr preferRelativeResize="0"/>
          <p:nvPr/>
        </p:nvPicPr>
        <p:blipFill>
          <a:blip r:embed="rId5">
            <a:alphaModFix/>
          </a:blip>
          <a:stretch>
            <a:fillRect/>
          </a:stretch>
        </p:blipFill>
        <p:spPr>
          <a:xfrm>
            <a:off x="4232800" y="2294350"/>
            <a:ext cx="4817401" cy="2663350"/>
          </a:xfrm>
          <a:prstGeom prst="rect">
            <a:avLst/>
          </a:prstGeom>
          <a:noFill/>
          <a:ln>
            <a:noFill/>
          </a:ln>
        </p:spPr>
      </p:pic>
      <p:cxnSp>
        <p:nvCxnSpPr>
          <p:cNvPr id="397" name="Google Shape;397;p30"/>
          <p:cNvCxnSpPr/>
          <p:nvPr/>
        </p:nvCxnSpPr>
        <p:spPr>
          <a:xfrm flipH="1">
            <a:off x="3623325" y="2245825"/>
            <a:ext cx="9300" cy="2712000"/>
          </a:xfrm>
          <a:prstGeom prst="straightConnector1">
            <a:avLst/>
          </a:prstGeom>
          <a:noFill/>
          <a:ln cap="flat" cmpd="sng" w="9525">
            <a:solidFill>
              <a:schemeClr val="dk2"/>
            </a:solidFill>
            <a:prstDash val="solid"/>
            <a:round/>
            <a:headEnd len="med" w="med" type="none"/>
            <a:tailEnd len="med" w="med" type="none"/>
          </a:ln>
        </p:spPr>
      </p:cxnSp>
      <p:sp>
        <p:nvSpPr>
          <p:cNvPr id="398" name="Google Shape;398;p30"/>
          <p:cNvSpPr txBox="1"/>
          <p:nvPr/>
        </p:nvSpPr>
        <p:spPr>
          <a:xfrm>
            <a:off x="196125" y="1343450"/>
            <a:ext cx="9043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The main objective of this problem is to reduce the peak loads at the substations by configuring the allowable loads at the different charging stations for EV charging for the 24 hours of a day.</a:t>
            </a:r>
            <a:endParaRPr sz="1200"/>
          </a:p>
        </p:txBody>
      </p:sp>
      <p:sp>
        <p:nvSpPr>
          <p:cNvPr id="399" name="Google Shape;399;p30"/>
          <p:cNvSpPr txBox="1"/>
          <p:nvPr/>
        </p:nvSpPr>
        <p:spPr>
          <a:xfrm>
            <a:off x="137925" y="2672525"/>
            <a:ext cx="30000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Lhs : Total Load at the substation s at h-th hour</a:t>
            </a:r>
            <a:endParaRPr sz="1000"/>
          </a:p>
          <a:p>
            <a:pPr indent="0" lvl="0" marL="0" rtl="0" algn="l">
              <a:spcBef>
                <a:spcPts val="0"/>
              </a:spcBef>
              <a:spcAft>
                <a:spcPts val="0"/>
              </a:spcAft>
              <a:buNone/>
            </a:pPr>
            <a:r>
              <a:rPr lang="en" sz="1000"/>
              <a:t>Ph,sn : Allowable load at the for EV charging for a CS</a:t>
            </a:r>
            <a:endParaRPr sz="1000"/>
          </a:p>
          <a:p>
            <a:pPr indent="0" lvl="0" marL="0" rtl="0" algn="l">
              <a:spcBef>
                <a:spcPts val="0"/>
              </a:spcBef>
              <a:spcAft>
                <a:spcPts val="0"/>
              </a:spcAft>
              <a:buNone/>
            </a:pPr>
            <a:r>
              <a:rPr lang="en" sz="1000"/>
              <a:t>Q h,s : Electric Load at substation s except the charging load</a:t>
            </a:r>
            <a:endParaRPr sz="1000"/>
          </a:p>
        </p:txBody>
      </p:sp>
      <p:sp>
        <p:nvSpPr>
          <p:cNvPr id="400" name="Google Shape;400;p30"/>
          <p:cNvSpPr txBox="1"/>
          <p:nvPr/>
        </p:nvSpPr>
        <p:spPr>
          <a:xfrm>
            <a:off x="3748100" y="1897550"/>
            <a:ext cx="530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O</a:t>
            </a:r>
            <a:r>
              <a:rPr lang="en" sz="800"/>
              <a:t>ptimization problem to determine the allowable EV charging load at the h-th hour of a day</a:t>
            </a:r>
            <a:endParaRPr sz="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id="405" name="Google Shape;405;p31"/>
          <p:cNvPicPr preferRelativeResize="0"/>
          <p:nvPr/>
        </p:nvPicPr>
        <p:blipFill>
          <a:blip r:embed="rId3">
            <a:alphaModFix/>
          </a:blip>
          <a:stretch>
            <a:fillRect/>
          </a:stretch>
        </p:blipFill>
        <p:spPr>
          <a:xfrm>
            <a:off x="380800" y="1536671"/>
            <a:ext cx="3518426" cy="2616853"/>
          </a:xfrm>
          <a:prstGeom prst="rect">
            <a:avLst/>
          </a:prstGeom>
          <a:noFill/>
          <a:ln>
            <a:noFill/>
          </a:ln>
        </p:spPr>
      </p:pic>
      <p:sp>
        <p:nvSpPr>
          <p:cNvPr id="406" name="Google Shape;406;p31"/>
          <p:cNvSpPr txBox="1"/>
          <p:nvPr/>
        </p:nvSpPr>
        <p:spPr>
          <a:xfrm>
            <a:off x="655625" y="4335200"/>
            <a:ext cx="3243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Substation loads of two different cities</a:t>
            </a:r>
            <a:endParaRPr sz="1100"/>
          </a:p>
        </p:txBody>
      </p:sp>
      <p:sp>
        <p:nvSpPr>
          <p:cNvPr id="407" name="Google Shape;407;p31"/>
          <p:cNvSpPr txBox="1"/>
          <p:nvPr>
            <p:ph type="title"/>
          </p:nvPr>
        </p:nvSpPr>
        <p:spPr>
          <a:xfrm>
            <a:off x="679400" y="87250"/>
            <a:ext cx="18012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408" name="Google Shape;408;p31"/>
          <p:cNvSpPr txBox="1"/>
          <p:nvPr/>
        </p:nvSpPr>
        <p:spPr>
          <a:xfrm>
            <a:off x="4658625" y="87250"/>
            <a:ext cx="3000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Avg Charging Load : 15kw</a:t>
            </a:r>
            <a:endParaRPr/>
          </a:p>
          <a:p>
            <a:pPr indent="0" lvl="0" marL="0" rtl="0" algn="l">
              <a:spcBef>
                <a:spcPts val="0"/>
              </a:spcBef>
              <a:spcAft>
                <a:spcPts val="0"/>
              </a:spcAft>
              <a:buNone/>
            </a:pPr>
            <a:r>
              <a:rPr lang="en"/>
              <a:t>EV penetration : 30%</a:t>
            </a:r>
            <a:endParaRPr/>
          </a:p>
          <a:p>
            <a:pPr indent="0" lvl="0" marL="0" rtl="0" algn="l">
              <a:spcBef>
                <a:spcPts val="0"/>
              </a:spcBef>
              <a:spcAft>
                <a:spcPts val="0"/>
              </a:spcAft>
              <a:buNone/>
            </a:pPr>
            <a:r>
              <a:rPr lang="en"/>
              <a:t>Charging Ports : 2 - 3</a:t>
            </a:r>
            <a:endParaRPr/>
          </a:p>
          <a:p>
            <a:pPr indent="0" lvl="0" marL="0" rtl="0" algn="l">
              <a:spcBef>
                <a:spcPts val="0"/>
              </a:spcBef>
              <a:spcAft>
                <a:spcPts val="0"/>
              </a:spcAft>
              <a:buNone/>
            </a:pPr>
            <a:r>
              <a:rPr lang="en"/>
              <a:t>Qs : Hourly Electric loads data from from a city in Italy and Dhaka</a:t>
            </a:r>
            <a:endParaRPr/>
          </a:p>
        </p:txBody>
      </p:sp>
      <p:pic>
        <p:nvPicPr>
          <p:cNvPr id="409" name="Google Shape;409;p31"/>
          <p:cNvPicPr preferRelativeResize="0"/>
          <p:nvPr/>
        </p:nvPicPr>
        <p:blipFill>
          <a:blip r:embed="rId4">
            <a:alphaModFix/>
          </a:blip>
          <a:stretch>
            <a:fillRect/>
          </a:stretch>
        </p:blipFill>
        <p:spPr>
          <a:xfrm>
            <a:off x="4522225" y="1384950"/>
            <a:ext cx="3136401" cy="2425750"/>
          </a:xfrm>
          <a:prstGeom prst="rect">
            <a:avLst/>
          </a:prstGeom>
          <a:noFill/>
          <a:ln>
            <a:noFill/>
          </a:ln>
        </p:spPr>
      </p:pic>
      <p:sp>
        <p:nvSpPr>
          <p:cNvPr id="410" name="Google Shape;410;p31"/>
          <p:cNvSpPr txBox="1"/>
          <p:nvPr/>
        </p:nvSpPr>
        <p:spPr>
          <a:xfrm>
            <a:off x="4522225" y="3660925"/>
            <a:ext cx="3311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Allowable hourly loads for the first charging station of SS1.</a:t>
            </a:r>
            <a:endParaRPr sz="1000"/>
          </a:p>
        </p:txBody>
      </p:sp>
      <p:sp>
        <p:nvSpPr>
          <p:cNvPr id="411" name="Google Shape;411;p31"/>
          <p:cNvSpPr txBox="1"/>
          <p:nvPr/>
        </p:nvSpPr>
        <p:spPr>
          <a:xfrm>
            <a:off x="4230775" y="4250600"/>
            <a:ext cx="4762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Allowable loads of a charging station are lower at the busy hours such that the peak load in the substations become lower</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2"/>
          <p:cNvSpPr txBox="1"/>
          <p:nvPr>
            <p:ph type="title"/>
          </p:nvPr>
        </p:nvSpPr>
        <p:spPr>
          <a:xfrm>
            <a:off x="727650" y="1935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pic>
        <p:nvPicPr>
          <p:cNvPr id="417" name="Google Shape;417;p32"/>
          <p:cNvPicPr preferRelativeResize="0"/>
          <p:nvPr/>
        </p:nvPicPr>
        <p:blipFill>
          <a:blip r:embed="rId3">
            <a:alphaModFix/>
          </a:blip>
          <a:stretch>
            <a:fillRect/>
          </a:stretch>
        </p:blipFill>
        <p:spPr>
          <a:xfrm>
            <a:off x="4633100" y="332450"/>
            <a:ext cx="3943599" cy="2955501"/>
          </a:xfrm>
          <a:prstGeom prst="rect">
            <a:avLst/>
          </a:prstGeom>
          <a:noFill/>
          <a:ln>
            <a:noFill/>
          </a:ln>
        </p:spPr>
      </p:pic>
      <p:sp>
        <p:nvSpPr>
          <p:cNvPr id="418" name="Google Shape;418;p32"/>
          <p:cNvSpPr txBox="1"/>
          <p:nvPr/>
        </p:nvSpPr>
        <p:spPr>
          <a:xfrm>
            <a:off x="4903500" y="3484700"/>
            <a:ext cx="3673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Reduction of peak load of the SS1 with increasing EV penetration.</a:t>
            </a:r>
            <a:endParaRPr/>
          </a:p>
        </p:txBody>
      </p:sp>
      <p:pic>
        <p:nvPicPr>
          <p:cNvPr id="419" name="Google Shape;419;p32"/>
          <p:cNvPicPr preferRelativeResize="0"/>
          <p:nvPr/>
        </p:nvPicPr>
        <p:blipFill>
          <a:blip r:embed="rId4">
            <a:alphaModFix/>
          </a:blip>
          <a:stretch>
            <a:fillRect/>
          </a:stretch>
        </p:blipFill>
        <p:spPr>
          <a:xfrm>
            <a:off x="232725" y="662200"/>
            <a:ext cx="3883175" cy="2755948"/>
          </a:xfrm>
          <a:prstGeom prst="rect">
            <a:avLst/>
          </a:prstGeom>
          <a:noFill/>
          <a:ln>
            <a:noFill/>
          </a:ln>
        </p:spPr>
      </p:pic>
      <p:sp>
        <p:nvSpPr>
          <p:cNvPr id="420" name="Google Shape;420;p32"/>
          <p:cNvSpPr txBox="1"/>
          <p:nvPr/>
        </p:nvSpPr>
        <p:spPr>
          <a:xfrm>
            <a:off x="727652" y="3418148"/>
            <a:ext cx="33120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The total load of the substation SS1 with and without optimizing the allowable load at the charging stations.</a:t>
            </a:r>
            <a:endParaRPr sz="1100"/>
          </a:p>
        </p:txBody>
      </p:sp>
      <p:sp>
        <p:nvSpPr>
          <p:cNvPr id="421" name="Google Shape;421;p32"/>
          <p:cNvSpPr txBox="1"/>
          <p:nvPr/>
        </p:nvSpPr>
        <p:spPr>
          <a:xfrm>
            <a:off x="285225" y="4174050"/>
            <a:ext cx="47337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results show that under the proposed method the total load of a substation increases at the off-peak hours and decreases at the peak hours.</a:t>
            </a:r>
            <a:endParaRPr sz="1100"/>
          </a:p>
          <a:p>
            <a:pPr indent="0" lvl="0" marL="0" rtl="0" algn="l">
              <a:spcBef>
                <a:spcPts val="0"/>
              </a:spcBef>
              <a:spcAft>
                <a:spcPts val="0"/>
              </a:spcAft>
              <a:buNone/>
            </a:pPr>
            <a:r>
              <a:rPr lang="en" sz="1100"/>
              <a:t>P</a:t>
            </a:r>
            <a:r>
              <a:rPr lang="en" sz="1100"/>
              <a:t>eak load reductions</a:t>
            </a:r>
            <a:r>
              <a:rPr lang="en" sz="1100"/>
              <a:t> around 7.5% and 5.5% </a:t>
            </a:r>
            <a:endParaRPr sz="1100"/>
          </a:p>
        </p:txBody>
      </p:sp>
      <p:sp>
        <p:nvSpPr>
          <p:cNvPr id="422" name="Google Shape;422;p32"/>
          <p:cNvSpPr txBox="1"/>
          <p:nvPr/>
        </p:nvSpPr>
        <p:spPr>
          <a:xfrm>
            <a:off x="5576700" y="4343400"/>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peak load reduction significantly increases with increasing the EV penetration</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3"/>
          <p:cNvSpPr txBox="1"/>
          <p:nvPr>
            <p:ph idx="1" type="body"/>
          </p:nvPr>
        </p:nvSpPr>
        <p:spPr>
          <a:xfrm>
            <a:off x="749075" y="1447725"/>
            <a:ext cx="8103900" cy="294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t>
            </a:r>
            <a:r>
              <a:rPr lang="en"/>
              <a:t>he proposed method decreases peak load about 14% with respect to the traditional uncoordinated charging.</a:t>
            </a:r>
            <a:endParaRPr/>
          </a:p>
          <a:p>
            <a:pPr indent="0" lvl="0" marL="0" rtl="0" algn="l">
              <a:spcBef>
                <a:spcPts val="1200"/>
              </a:spcBef>
              <a:spcAft>
                <a:spcPts val="0"/>
              </a:spcAft>
              <a:buNone/>
            </a:pPr>
            <a:r>
              <a:rPr lang="en"/>
              <a:t>There are multiple other factors into play which might pop up with the practical implementation of it. </a:t>
            </a:r>
            <a:endParaRPr/>
          </a:p>
          <a:p>
            <a:pPr indent="0" lvl="0" marL="0" rtl="0" algn="l">
              <a:spcBef>
                <a:spcPts val="1200"/>
              </a:spcBef>
              <a:spcAft>
                <a:spcPts val="0"/>
              </a:spcAft>
              <a:buNone/>
            </a:pPr>
            <a:r>
              <a:rPr lang="en"/>
              <a:t>Simulation is performed considering type-C charging port which take longer time to charge EV batteries.</a:t>
            </a:r>
            <a:endParaRPr/>
          </a:p>
          <a:p>
            <a:pPr indent="0" lvl="0" marL="0" rtl="0" algn="l">
              <a:spcBef>
                <a:spcPts val="1200"/>
              </a:spcBef>
              <a:spcAft>
                <a:spcPts val="0"/>
              </a:spcAft>
              <a:buNone/>
            </a:pPr>
            <a:r>
              <a:rPr lang="en"/>
              <a:t>Tesla Fast chargers which can charge up to 80% within 1 hour, but the proposed method is applicable for those chargers too.</a:t>
            </a:r>
            <a:endParaRPr/>
          </a:p>
          <a:p>
            <a:pPr indent="0" lvl="0" marL="0" rtl="0" algn="l">
              <a:spcBef>
                <a:spcPts val="1200"/>
              </a:spcBef>
              <a:spcAft>
                <a:spcPts val="0"/>
              </a:spcAft>
              <a:buNone/>
            </a:pPr>
            <a:r>
              <a:rPr lang="en"/>
              <a:t>The numerical results show that a significant amount peak load shaving can be achieved by using the proposed method and the percentage of peak load reduction increases with increasing the EV penetration.</a:t>
            </a:r>
            <a:endParaRPr/>
          </a:p>
          <a:p>
            <a:pPr indent="0" lvl="0" marL="0" rtl="0" algn="l">
              <a:spcBef>
                <a:spcPts val="1200"/>
              </a:spcBef>
              <a:spcAft>
                <a:spcPts val="1200"/>
              </a:spcAft>
              <a:buNone/>
            </a:pPr>
            <a:r>
              <a:rPr lang="en"/>
              <a:t>Now let us look into Another method of Load Variance Minimisation.</a:t>
            </a:r>
            <a:endParaRPr/>
          </a:p>
        </p:txBody>
      </p:sp>
      <p:sp>
        <p:nvSpPr>
          <p:cNvPr id="428" name="Google Shape;428;p33"/>
          <p:cNvSpPr txBox="1"/>
          <p:nvPr>
            <p:ph type="title"/>
          </p:nvPr>
        </p:nvSpPr>
        <p:spPr>
          <a:xfrm>
            <a:off x="672400" y="2823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&amp; Conclusion</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